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sldIdLst>
    <p:sldId id="256" r:id="rId2"/>
    <p:sldId id="310" r:id="rId3"/>
    <p:sldId id="311" r:id="rId4"/>
    <p:sldId id="312" r:id="rId5"/>
    <p:sldId id="313" r:id="rId6"/>
    <p:sldId id="314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257" r:id="rId17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1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pt-BR" b="1" dirty="0" err="1" smtClean="0">
                <a:latin typeface="Calibri Light" panose="020F0302020204030204" pitchFamily="34" charset="0"/>
              </a:rPr>
              <a:t>ServiceRanger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13509" y="1323702"/>
            <a:ext cx="7907935" cy="403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disponíveis para </a:t>
            </a:r>
            <a:r>
              <a:rPr lang="pt-BR" b="1" dirty="0" err="1" smtClean="0">
                <a:solidFill>
                  <a:schemeClr val="tx1"/>
                </a:solidFill>
              </a:rPr>
              <a:t>UltraShift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i="1" dirty="0" smtClean="0">
                <a:solidFill>
                  <a:schemeClr val="tx1"/>
                </a:solidFill>
              </a:rPr>
              <a:t>PLUS</a:t>
            </a:r>
            <a:r>
              <a:rPr lang="pt-BR" b="1" i="1" baseline="30000" dirty="0" smtClean="0">
                <a:solidFill>
                  <a:schemeClr val="tx1"/>
                </a:solidFill>
              </a:rPr>
              <a:t>®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Serviço de Embreagem</a:t>
            </a:r>
            <a:r>
              <a:rPr lang="pt-BR" dirty="0" smtClean="0">
                <a:solidFill>
                  <a:schemeClr val="tx1"/>
                </a:solidFill>
              </a:rPr>
              <a:t>:</a:t>
            </a:r>
          </a:p>
          <a:p>
            <a:r>
              <a:rPr lang="pt-BR" sz="1400" b="1" dirty="0" err="1" smtClean="0">
                <a:solidFill>
                  <a:schemeClr val="tx1"/>
                </a:solidFill>
              </a:rPr>
              <a:t>Clutch</a:t>
            </a:r>
            <a:r>
              <a:rPr lang="pt-BR" sz="1400" b="1" dirty="0" smtClean="0">
                <a:solidFill>
                  <a:schemeClr val="tx1"/>
                </a:solidFill>
              </a:rPr>
              <a:t> </a:t>
            </a:r>
            <a:r>
              <a:rPr lang="pt-BR" sz="1400" b="1" dirty="0" err="1" smtClean="0">
                <a:solidFill>
                  <a:schemeClr val="tx1"/>
                </a:solidFill>
              </a:rPr>
              <a:t>Adjustment</a:t>
            </a:r>
            <a:r>
              <a:rPr lang="pt-BR" sz="1400" dirty="0" smtClean="0">
                <a:solidFill>
                  <a:schemeClr val="tx1"/>
                </a:solidFill>
              </a:rPr>
              <a:t>: </a:t>
            </a:r>
          </a:p>
          <a:p>
            <a:pPr lvl="1"/>
            <a:r>
              <a:rPr lang="pt-BR" sz="1400" dirty="0" smtClean="0">
                <a:solidFill>
                  <a:schemeClr val="tx1"/>
                </a:solidFill>
              </a:rPr>
              <a:t>Estabiliza a posição do came compensador de desgaste do disco da embreagem nas embreagens auto - ajustáveis. Utilize sempre que uma nova embreagem for instalada ou quando a embreagem apresentar patinação com o disco em condições de uso.</a:t>
            </a:r>
          </a:p>
          <a:p>
            <a:r>
              <a:rPr lang="pt-BR" sz="1200" b="1" dirty="0">
                <a:solidFill>
                  <a:schemeClr val="tx1"/>
                </a:solidFill>
              </a:rPr>
              <a:t>Para </a:t>
            </a:r>
            <a:r>
              <a:rPr lang="pt-BR" sz="1200" b="1" dirty="0" smtClean="0">
                <a:solidFill>
                  <a:schemeClr val="tx1"/>
                </a:solidFill>
              </a:rPr>
              <a:t>ajustar a embreagem: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Dê a partida no motor; 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Coloque </a:t>
            </a:r>
            <a:r>
              <a:rPr lang="pt-BR" sz="1200" dirty="0">
                <a:solidFill>
                  <a:schemeClr val="tx1"/>
                </a:solidFill>
              </a:rPr>
              <a:t>o comando da transmissão em Neutro;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Aplique </a:t>
            </a:r>
            <a:r>
              <a:rPr lang="pt-BR" sz="1200" dirty="0">
                <a:solidFill>
                  <a:schemeClr val="tx1"/>
                </a:solidFill>
              </a:rPr>
              <a:t>os freios de estacionamento;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Selecione “</a:t>
            </a:r>
            <a:r>
              <a:rPr lang="pt-BR" sz="1200" dirty="0" err="1" smtClean="0">
                <a:solidFill>
                  <a:schemeClr val="tx1"/>
                </a:solidFill>
              </a:rPr>
              <a:t>Request</a:t>
            </a:r>
            <a:r>
              <a:rPr lang="pt-BR" sz="1200" dirty="0" smtClean="0">
                <a:solidFill>
                  <a:schemeClr val="tx1"/>
                </a:solidFill>
              </a:rPr>
              <a:t> </a:t>
            </a:r>
            <a:r>
              <a:rPr lang="pt-BR" sz="1200" dirty="0" err="1" smtClean="0">
                <a:solidFill>
                  <a:schemeClr val="tx1"/>
                </a:solidFill>
              </a:rPr>
              <a:t>Clutch</a:t>
            </a:r>
            <a:r>
              <a:rPr lang="pt-BR" sz="1200" dirty="0" smtClean="0">
                <a:solidFill>
                  <a:schemeClr val="tx1"/>
                </a:solidFill>
              </a:rPr>
              <a:t> </a:t>
            </a:r>
            <a:r>
              <a:rPr lang="pt-BR" sz="1200" dirty="0" err="1" smtClean="0">
                <a:solidFill>
                  <a:schemeClr val="tx1"/>
                </a:solidFill>
              </a:rPr>
              <a:t>Adjustment</a:t>
            </a:r>
            <a:r>
              <a:rPr lang="pt-BR" sz="1200" dirty="0" smtClean="0">
                <a:solidFill>
                  <a:schemeClr val="tx1"/>
                </a:solidFill>
              </a:rPr>
              <a:t>” e siga as instruções apresentadas na tela; 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Aguarde a mensagem de conclusão; </a:t>
            </a:r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b="1" dirty="0" smtClean="0">
                <a:solidFill>
                  <a:schemeClr val="tx1"/>
                </a:solidFill>
              </a:rPr>
              <a:t>Notas: </a:t>
            </a:r>
            <a:endParaRPr lang="pt-BR" sz="12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Realize esse procedimento sempre que a embreagem for substituída ou removida por algum motivo;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Não deixe as mãos dentro do compartimento da capa seca ao executar essa função;</a:t>
            </a:r>
          </a:p>
          <a:p>
            <a:r>
              <a:rPr lang="pt-BR" sz="1200" dirty="0" smtClean="0"/>
              <a:t> </a:t>
            </a:r>
            <a:endParaRPr lang="pt-BR" sz="1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3466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13509" y="1323702"/>
            <a:ext cx="7907935" cy="244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disponíveis para </a:t>
            </a:r>
            <a:r>
              <a:rPr lang="pt-BR" b="1" dirty="0" err="1" smtClean="0">
                <a:solidFill>
                  <a:schemeClr val="tx1"/>
                </a:solidFill>
              </a:rPr>
              <a:t>UltraShift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i="1" dirty="0" smtClean="0">
                <a:solidFill>
                  <a:schemeClr val="tx1"/>
                </a:solidFill>
              </a:rPr>
              <a:t>PLUS</a:t>
            </a:r>
            <a:r>
              <a:rPr lang="pt-BR" b="1" i="1" baseline="30000" dirty="0" smtClean="0">
                <a:solidFill>
                  <a:schemeClr val="tx1"/>
                </a:solidFill>
              </a:rPr>
              <a:t>®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Serviço de Embreagem</a:t>
            </a:r>
            <a:r>
              <a:rPr lang="pt-BR" dirty="0" smtClean="0">
                <a:solidFill>
                  <a:schemeClr val="tx1"/>
                </a:solidFill>
              </a:rPr>
              <a:t>:</a:t>
            </a:r>
          </a:p>
          <a:p>
            <a:r>
              <a:rPr lang="pt-BR" sz="1400" b="1" dirty="0" err="1" smtClean="0">
                <a:solidFill>
                  <a:schemeClr val="tx1"/>
                </a:solidFill>
              </a:rPr>
              <a:t>Clear</a:t>
            </a:r>
            <a:r>
              <a:rPr lang="pt-BR" sz="1400" b="1" dirty="0" smtClean="0">
                <a:solidFill>
                  <a:schemeClr val="tx1"/>
                </a:solidFill>
              </a:rPr>
              <a:t> </a:t>
            </a:r>
            <a:r>
              <a:rPr lang="pt-BR" sz="1400" b="1" dirty="0" err="1" smtClean="0">
                <a:solidFill>
                  <a:schemeClr val="tx1"/>
                </a:solidFill>
              </a:rPr>
              <a:t>Clutch</a:t>
            </a:r>
            <a:r>
              <a:rPr lang="pt-BR" sz="1400" b="1" dirty="0" smtClean="0">
                <a:solidFill>
                  <a:schemeClr val="tx1"/>
                </a:solidFill>
              </a:rPr>
              <a:t> Data</a:t>
            </a:r>
            <a:r>
              <a:rPr lang="pt-BR" sz="1400" dirty="0" smtClean="0">
                <a:solidFill>
                  <a:schemeClr val="tx1"/>
                </a:solidFill>
              </a:rPr>
              <a:t>: </a:t>
            </a:r>
          </a:p>
          <a:p>
            <a:pPr lvl="1"/>
            <a:r>
              <a:rPr lang="pt-BR" sz="1400" dirty="0" smtClean="0">
                <a:solidFill>
                  <a:schemeClr val="tx1"/>
                </a:solidFill>
              </a:rPr>
              <a:t>Limpa da memória, os dados relativos à embreagem.</a:t>
            </a:r>
          </a:p>
          <a:p>
            <a:r>
              <a:rPr lang="pt-BR" sz="1200" b="1" dirty="0">
                <a:solidFill>
                  <a:schemeClr val="tx1"/>
                </a:solidFill>
              </a:rPr>
              <a:t>Para </a:t>
            </a:r>
            <a:r>
              <a:rPr lang="pt-BR" sz="1200" b="1" dirty="0" smtClean="0">
                <a:solidFill>
                  <a:schemeClr val="tx1"/>
                </a:solidFill>
              </a:rPr>
              <a:t>limpar os dados: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Desligue a ignição; 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Selecione “</a:t>
            </a:r>
            <a:r>
              <a:rPr lang="pt-BR" sz="1200" dirty="0" err="1" smtClean="0">
                <a:solidFill>
                  <a:schemeClr val="tx1"/>
                </a:solidFill>
              </a:rPr>
              <a:t>Clear</a:t>
            </a:r>
            <a:r>
              <a:rPr lang="pt-BR" sz="1200" dirty="0" smtClean="0">
                <a:solidFill>
                  <a:schemeClr val="tx1"/>
                </a:solidFill>
              </a:rPr>
              <a:t> </a:t>
            </a:r>
            <a:r>
              <a:rPr lang="pt-BR" sz="1200" dirty="0" err="1" smtClean="0">
                <a:solidFill>
                  <a:schemeClr val="tx1"/>
                </a:solidFill>
              </a:rPr>
              <a:t>Clutch</a:t>
            </a:r>
            <a:r>
              <a:rPr lang="pt-BR" sz="1200" dirty="0" smtClean="0">
                <a:solidFill>
                  <a:schemeClr val="tx1"/>
                </a:solidFill>
              </a:rPr>
              <a:t> Data”; </a:t>
            </a:r>
          </a:p>
          <a:p>
            <a:r>
              <a:rPr lang="pt-BR" sz="1200" b="1" dirty="0" smtClean="0">
                <a:solidFill>
                  <a:schemeClr val="tx1"/>
                </a:solidFill>
              </a:rPr>
              <a:t>Notas: </a:t>
            </a:r>
            <a:endParaRPr lang="pt-BR" sz="12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Realize esse procedimento sempre que a embreagem for substituída.</a:t>
            </a:r>
            <a:r>
              <a:rPr lang="pt-BR" sz="1200" dirty="0" smtClean="0"/>
              <a:t> </a:t>
            </a:r>
            <a:endParaRPr lang="pt-BR" sz="1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100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13509" y="1323702"/>
            <a:ext cx="7907935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disponíveis para </a:t>
            </a:r>
            <a:r>
              <a:rPr lang="pt-BR" b="1" dirty="0" err="1" smtClean="0">
                <a:solidFill>
                  <a:schemeClr val="tx1"/>
                </a:solidFill>
              </a:rPr>
              <a:t>UltraShift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i="1" dirty="0" smtClean="0">
                <a:solidFill>
                  <a:schemeClr val="tx1"/>
                </a:solidFill>
              </a:rPr>
              <a:t>PLUS</a:t>
            </a:r>
            <a:r>
              <a:rPr lang="pt-BR" b="1" i="1" baseline="30000" dirty="0" smtClean="0">
                <a:solidFill>
                  <a:schemeClr val="tx1"/>
                </a:solidFill>
              </a:rPr>
              <a:t>®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Teste do Freio de Inércia do Contra - Eixo</a:t>
            </a:r>
            <a:r>
              <a:rPr lang="pt-BR" dirty="0" smtClean="0">
                <a:solidFill>
                  <a:schemeClr val="tx1"/>
                </a:solidFill>
              </a:rPr>
              <a:t>:</a:t>
            </a:r>
          </a:p>
          <a:p>
            <a:r>
              <a:rPr lang="pt-BR" sz="1400" b="1" dirty="0" err="1" smtClean="0">
                <a:solidFill>
                  <a:schemeClr val="tx1"/>
                </a:solidFill>
              </a:rPr>
              <a:t>Low</a:t>
            </a:r>
            <a:r>
              <a:rPr lang="pt-BR" sz="1400" b="1" dirty="0" smtClean="0">
                <a:solidFill>
                  <a:schemeClr val="tx1"/>
                </a:solidFill>
              </a:rPr>
              <a:t> </a:t>
            </a:r>
            <a:r>
              <a:rPr lang="pt-BR" sz="1400" b="1" dirty="0" err="1" smtClean="0">
                <a:solidFill>
                  <a:schemeClr val="tx1"/>
                </a:solidFill>
              </a:rPr>
              <a:t>Capacity</a:t>
            </a:r>
            <a:r>
              <a:rPr lang="pt-BR" sz="1400" b="1" dirty="0" smtClean="0">
                <a:solidFill>
                  <a:schemeClr val="tx1"/>
                </a:solidFill>
              </a:rPr>
              <a:t> </a:t>
            </a:r>
            <a:r>
              <a:rPr lang="pt-BR" sz="1400" b="1" dirty="0" err="1" smtClean="0">
                <a:solidFill>
                  <a:schemeClr val="tx1"/>
                </a:solidFill>
              </a:rPr>
              <a:t>Inertia</a:t>
            </a:r>
            <a:r>
              <a:rPr lang="pt-BR" sz="1400" b="1" dirty="0" smtClean="0">
                <a:solidFill>
                  <a:schemeClr val="tx1"/>
                </a:solidFill>
              </a:rPr>
              <a:t> </a:t>
            </a:r>
            <a:r>
              <a:rPr lang="pt-BR" sz="1400" b="1" dirty="0" err="1" smtClean="0">
                <a:solidFill>
                  <a:schemeClr val="tx1"/>
                </a:solidFill>
              </a:rPr>
              <a:t>Brake</a:t>
            </a:r>
            <a:r>
              <a:rPr lang="pt-BR" sz="1400" b="1" dirty="0" smtClean="0">
                <a:solidFill>
                  <a:schemeClr val="tx1"/>
                </a:solidFill>
              </a:rPr>
              <a:t> (LCIB) </a:t>
            </a:r>
            <a:r>
              <a:rPr lang="pt-BR" sz="1400" b="1" dirty="0" err="1" smtClean="0">
                <a:solidFill>
                  <a:schemeClr val="tx1"/>
                </a:solidFill>
              </a:rPr>
              <a:t>Deceleraton</a:t>
            </a:r>
            <a:r>
              <a:rPr lang="pt-BR" sz="1400" b="1" dirty="0" smtClean="0">
                <a:solidFill>
                  <a:schemeClr val="tx1"/>
                </a:solidFill>
              </a:rPr>
              <a:t> Test</a:t>
            </a:r>
            <a:r>
              <a:rPr lang="pt-BR" sz="1400" dirty="0" smtClean="0">
                <a:solidFill>
                  <a:schemeClr val="tx1"/>
                </a:solidFill>
              </a:rPr>
              <a:t>: </a:t>
            </a:r>
          </a:p>
          <a:p>
            <a:pPr lvl="1"/>
            <a:r>
              <a:rPr lang="pt-BR" sz="1400" dirty="0">
                <a:solidFill>
                  <a:schemeClr val="tx1"/>
                </a:solidFill>
              </a:rPr>
              <a:t>Esse comando faz com que o ECA atue sobre o freio de inércia do eixo piloto por cinco vezes seguidas verificando a desaceleração que ocorre em cada uma das atuações. Se em qualquer atuação a desaceleração for inferior a 1000 rpm/seg. o teste falha</a:t>
            </a:r>
            <a:r>
              <a:rPr lang="pt-BR" sz="1400" dirty="0" smtClean="0">
                <a:solidFill>
                  <a:schemeClr val="tx1"/>
                </a:solidFill>
              </a:rPr>
              <a:t>:.</a:t>
            </a:r>
          </a:p>
          <a:p>
            <a:r>
              <a:rPr lang="pt-BR" sz="1200" b="1" dirty="0">
                <a:solidFill>
                  <a:schemeClr val="tx1"/>
                </a:solidFill>
              </a:rPr>
              <a:t>Para </a:t>
            </a:r>
            <a:r>
              <a:rPr lang="pt-BR" sz="1200" b="1" dirty="0" smtClean="0">
                <a:solidFill>
                  <a:schemeClr val="tx1"/>
                </a:solidFill>
              </a:rPr>
              <a:t>realizar o teste: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Dê </a:t>
            </a:r>
            <a:r>
              <a:rPr lang="pt-BR" sz="1200" dirty="0">
                <a:solidFill>
                  <a:schemeClr val="tx1"/>
                </a:solidFill>
              </a:rPr>
              <a:t>a partida no motor;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Coloque </a:t>
            </a:r>
            <a:r>
              <a:rPr lang="pt-BR" sz="1200" dirty="0">
                <a:solidFill>
                  <a:schemeClr val="tx1"/>
                </a:solidFill>
              </a:rPr>
              <a:t>o comando da transmissão em neutro; 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Aplique </a:t>
            </a:r>
            <a:r>
              <a:rPr lang="pt-BR" sz="1200" dirty="0">
                <a:solidFill>
                  <a:schemeClr val="tx1"/>
                </a:solidFill>
              </a:rPr>
              <a:t>os freios de estacionamento; 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Selecione </a:t>
            </a:r>
            <a:r>
              <a:rPr lang="pt-BR" sz="1200" dirty="0">
                <a:solidFill>
                  <a:schemeClr val="tx1"/>
                </a:solidFill>
              </a:rPr>
              <a:t>“</a:t>
            </a:r>
            <a:r>
              <a:rPr lang="pt-BR" sz="1200" b="1" dirty="0">
                <a:solidFill>
                  <a:schemeClr val="tx1"/>
                </a:solidFill>
              </a:rPr>
              <a:t>Start”</a:t>
            </a:r>
            <a:r>
              <a:rPr lang="pt-BR" sz="1200" dirty="0">
                <a:solidFill>
                  <a:schemeClr val="tx1"/>
                </a:solidFill>
              </a:rPr>
              <a:t> e siga as </a:t>
            </a:r>
            <a:r>
              <a:rPr lang="pt-BR" sz="1200" dirty="0" smtClean="0">
                <a:solidFill>
                  <a:schemeClr val="tx1"/>
                </a:solidFill>
              </a:rPr>
              <a:t>instruções </a:t>
            </a:r>
            <a:r>
              <a:rPr lang="pt-BR" sz="1200" dirty="0">
                <a:solidFill>
                  <a:schemeClr val="tx1"/>
                </a:solidFill>
              </a:rPr>
              <a:t>apresentadas na tela. </a:t>
            </a:r>
          </a:p>
          <a:p>
            <a:endParaRPr lang="pt-BR" sz="1200" b="1" dirty="0" smtClean="0">
              <a:solidFill>
                <a:schemeClr val="tx1"/>
              </a:solidFill>
            </a:endParaRPr>
          </a:p>
          <a:p>
            <a:r>
              <a:rPr lang="pt-BR" sz="1200" b="1" dirty="0" smtClean="0">
                <a:solidFill>
                  <a:schemeClr val="tx1"/>
                </a:solidFill>
              </a:rPr>
              <a:t>Notas: </a:t>
            </a:r>
            <a:endParaRPr lang="pt-BR" sz="12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Realize esse procedimento sempre que a embreagem for substituída.</a:t>
            </a:r>
            <a:r>
              <a:rPr lang="pt-BR" sz="1200" dirty="0" smtClean="0"/>
              <a:t> </a:t>
            </a:r>
            <a:endParaRPr lang="pt-BR" sz="1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2490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13509" y="1323702"/>
            <a:ext cx="7907935" cy="372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disponíveis para </a:t>
            </a:r>
            <a:r>
              <a:rPr lang="pt-BR" b="1" dirty="0" err="1" smtClean="0">
                <a:solidFill>
                  <a:schemeClr val="tx1"/>
                </a:solidFill>
              </a:rPr>
              <a:t>UltraShift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i="1" dirty="0" smtClean="0">
                <a:solidFill>
                  <a:schemeClr val="tx1"/>
                </a:solidFill>
              </a:rPr>
              <a:t>PLUS</a:t>
            </a:r>
            <a:r>
              <a:rPr lang="pt-BR" b="1" i="1" baseline="30000" dirty="0" smtClean="0">
                <a:solidFill>
                  <a:schemeClr val="tx1"/>
                </a:solidFill>
              </a:rPr>
              <a:t>®</a:t>
            </a:r>
          </a:p>
          <a:p>
            <a:r>
              <a:rPr lang="pt-BR" b="1" dirty="0">
                <a:solidFill>
                  <a:schemeClr val="tx1"/>
                </a:solidFill>
              </a:rPr>
              <a:t>Zerar o Contador de Acionamentos da Embreagem (intervalo de lubrificação);</a:t>
            </a:r>
          </a:p>
          <a:p>
            <a:r>
              <a:rPr lang="pt-BR" sz="1400" b="1" dirty="0" err="1" smtClean="0">
                <a:solidFill>
                  <a:schemeClr val="tx1"/>
                </a:solidFill>
              </a:rPr>
              <a:t>Grease</a:t>
            </a:r>
            <a:r>
              <a:rPr lang="pt-BR" sz="1400" b="1" dirty="0" smtClean="0">
                <a:solidFill>
                  <a:schemeClr val="tx1"/>
                </a:solidFill>
              </a:rPr>
              <a:t> </a:t>
            </a:r>
            <a:r>
              <a:rPr lang="pt-BR" sz="1400" b="1" dirty="0" err="1" smtClean="0">
                <a:solidFill>
                  <a:schemeClr val="tx1"/>
                </a:solidFill>
              </a:rPr>
              <a:t>Interval</a:t>
            </a:r>
            <a:r>
              <a:rPr lang="pt-BR" sz="1400" b="1" dirty="0" smtClean="0">
                <a:solidFill>
                  <a:schemeClr val="tx1"/>
                </a:solidFill>
              </a:rPr>
              <a:t> Reset</a:t>
            </a:r>
            <a:endParaRPr lang="pt-BR" sz="1400" dirty="0" smtClean="0">
              <a:solidFill>
                <a:schemeClr val="tx1"/>
              </a:solidFill>
            </a:endParaRPr>
          </a:p>
          <a:p>
            <a:pPr lvl="1"/>
            <a:r>
              <a:rPr lang="pt-BR" sz="1400" dirty="0">
                <a:solidFill>
                  <a:schemeClr val="tx1"/>
                </a:solidFill>
              </a:rPr>
              <a:t>Esse comando irá zerar o contador de acionamentos da embreagem. Deve ser utilizado apenas após fazer a lubrificação do mancal e do eixo do garfo de acionamento. </a:t>
            </a:r>
          </a:p>
          <a:p>
            <a:r>
              <a:rPr lang="pt-BR" sz="1200" b="1" dirty="0" smtClean="0">
                <a:solidFill>
                  <a:schemeClr val="tx1"/>
                </a:solidFill>
              </a:rPr>
              <a:t>Para zerar o contador: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Dê </a:t>
            </a:r>
            <a:r>
              <a:rPr lang="pt-BR" sz="1200" dirty="0">
                <a:solidFill>
                  <a:schemeClr val="tx1"/>
                </a:solidFill>
              </a:rPr>
              <a:t>a partida no motor;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Coloque </a:t>
            </a:r>
            <a:r>
              <a:rPr lang="pt-BR" sz="1200" dirty="0">
                <a:solidFill>
                  <a:schemeClr val="tx1"/>
                </a:solidFill>
              </a:rPr>
              <a:t>o comando da transmissão em neutro; 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Aplique </a:t>
            </a:r>
            <a:r>
              <a:rPr lang="pt-BR" sz="1200" dirty="0">
                <a:solidFill>
                  <a:schemeClr val="tx1"/>
                </a:solidFill>
              </a:rPr>
              <a:t>os freios de estacionamento; 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Selecione “</a:t>
            </a:r>
            <a:r>
              <a:rPr lang="pt-BR" sz="1200" b="1" dirty="0" err="1" smtClean="0">
                <a:solidFill>
                  <a:schemeClr val="tx1"/>
                </a:solidFill>
              </a:rPr>
              <a:t>Clear</a:t>
            </a:r>
            <a:r>
              <a:rPr lang="pt-BR" sz="1200" b="1" dirty="0" smtClean="0">
                <a:solidFill>
                  <a:schemeClr val="tx1"/>
                </a:solidFill>
              </a:rPr>
              <a:t> </a:t>
            </a:r>
            <a:r>
              <a:rPr lang="pt-BR" sz="1200" b="1" dirty="0" err="1" smtClean="0">
                <a:solidFill>
                  <a:schemeClr val="tx1"/>
                </a:solidFill>
              </a:rPr>
              <a:t>Grease</a:t>
            </a:r>
            <a:r>
              <a:rPr lang="pt-BR" sz="1200" b="1" dirty="0" smtClean="0">
                <a:solidFill>
                  <a:schemeClr val="tx1"/>
                </a:solidFill>
              </a:rPr>
              <a:t> </a:t>
            </a:r>
            <a:r>
              <a:rPr lang="pt-BR" sz="1200" b="1" dirty="0" err="1" smtClean="0">
                <a:solidFill>
                  <a:schemeClr val="tx1"/>
                </a:solidFill>
              </a:rPr>
              <a:t>Internal</a:t>
            </a:r>
            <a:r>
              <a:rPr lang="pt-BR" sz="1200" b="1" dirty="0" smtClean="0">
                <a:solidFill>
                  <a:schemeClr val="tx1"/>
                </a:solidFill>
              </a:rPr>
              <a:t> </a:t>
            </a:r>
            <a:r>
              <a:rPr lang="pt-BR" sz="1200" b="1" dirty="0" err="1" smtClean="0">
                <a:solidFill>
                  <a:schemeClr val="tx1"/>
                </a:solidFill>
              </a:rPr>
              <a:t>Counter</a:t>
            </a:r>
            <a:r>
              <a:rPr lang="pt-BR" sz="1200" b="1" dirty="0" smtClean="0">
                <a:solidFill>
                  <a:schemeClr val="tx1"/>
                </a:solidFill>
              </a:rPr>
              <a:t>”</a:t>
            </a:r>
            <a:r>
              <a:rPr lang="pt-BR" sz="1200" dirty="0" smtClean="0">
                <a:solidFill>
                  <a:schemeClr val="tx1"/>
                </a:solidFill>
              </a:rPr>
              <a:t> </a:t>
            </a:r>
            <a:r>
              <a:rPr lang="pt-BR" sz="1200" dirty="0">
                <a:solidFill>
                  <a:schemeClr val="tx1"/>
                </a:solidFill>
              </a:rPr>
              <a:t>e siga as </a:t>
            </a:r>
            <a:r>
              <a:rPr lang="pt-BR" sz="1200" dirty="0" smtClean="0">
                <a:solidFill>
                  <a:schemeClr val="tx1"/>
                </a:solidFill>
              </a:rPr>
              <a:t>instruções </a:t>
            </a:r>
            <a:r>
              <a:rPr lang="pt-BR" sz="1200" dirty="0">
                <a:solidFill>
                  <a:schemeClr val="tx1"/>
                </a:solidFill>
              </a:rPr>
              <a:t>apresentadas na tela. </a:t>
            </a:r>
          </a:p>
          <a:p>
            <a:r>
              <a:rPr lang="pt-BR" sz="1200" b="1" dirty="0">
                <a:solidFill>
                  <a:schemeClr val="tx1"/>
                </a:solidFill>
              </a:rPr>
              <a:t>Notas: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Essa função necessita ser configurada para ficar ativa;</a:t>
            </a:r>
            <a:endParaRPr lang="pt-BR" sz="1000" b="1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Ao atingir o número de ciclos correspondentes ao intervalo de lubrificação, será exibido as letras “GI” no visor de marchas;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Somente faça o reinício do contador após aplicação da graxa correta.</a:t>
            </a:r>
            <a:endParaRPr lang="pt-BR" sz="1000" b="1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1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9529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13509" y="1323702"/>
            <a:ext cx="7907935" cy="365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disponíveis para </a:t>
            </a:r>
            <a:r>
              <a:rPr lang="pt-BR" b="1" dirty="0" err="1" smtClean="0">
                <a:solidFill>
                  <a:schemeClr val="tx1"/>
                </a:solidFill>
              </a:rPr>
              <a:t>UltraShift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i="1" dirty="0" smtClean="0">
                <a:solidFill>
                  <a:schemeClr val="tx1"/>
                </a:solidFill>
              </a:rPr>
              <a:t>PLUS</a:t>
            </a:r>
            <a:r>
              <a:rPr lang="pt-BR" b="1" i="1" baseline="30000" dirty="0" smtClean="0">
                <a:solidFill>
                  <a:schemeClr val="tx1"/>
                </a:solidFill>
              </a:rPr>
              <a:t>®</a:t>
            </a:r>
          </a:p>
          <a:p>
            <a:r>
              <a:rPr lang="pt-BR" b="1" dirty="0">
                <a:solidFill>
                  <a:schemeClr val="tx1"/>
                </a:solidFill>
              </a:rPr>
              <a:t>Calibrar o sensor de inclinação </a:t>
            </a:r>
            <a:endParaRPr lang="pt-BR" b="1" dirty="0" smtClean="0">
              <a:solidFill>
                <a:schemeClr val="tx1"/>
              </a:solidFill>
            </a:endParaRPr>
          </a:p>
          <a:p>
            <a:r>
              <a:rPr lang="pt-BR" sz="1400" b="1" dirty="0" smtClean="0">
                <a:solidFill>
                  <a:schemeClr val="tx1"/>
                </a:solidFill>
              </a:rPr>
              <a:t>Grade Sensor </a:t>
            </a:r>
            <a:r>
              <a:rPr lang="pt-BR" sz="1400" b="1" dirty="0" err="1" smtClean="0">
                <a:solidFill>
                  <a:schemeClr val="tx1"/>
                </a:solidFill>
              </a:rPr>
              <a:t>Calibration</a:t>
            </a:r>
            <a:endParaRPr lang="pt-BR" sz="1400" dirty="0" smtClean="0">
              <a:solidFill>
                <a:schemeClr val="tx1"/>
              </a:solidFill>
            </a:endParaRPr>
          </a:p>
          <a:p>
            <a:pPr lvl="1"/>
            <a:r>
              <a:rPr lang="pt-BR" sz="1200" dirty="0">
                <a:solidFill>
                  <a:schemeClr val="tx1"/>
                </a:solidFill>
              </a:rPr>
              <a:t>A ECU possui um sensor de inclinação que possibilita o ajuste do comportamento do veículo em função do nível da rampa que está trafegando. É fundamental para o auxílio de partida em rampas, mas também é imprescindível nas decisões de qual marcha deve ser utilizada a cada momento. Esse sensor deve ser calibrado sempre que a ECU for substituída e quando o veículo apresentar comportamento errático em rampas</a:t>
            </a:r>
            <a:r>
              <a:rPr lang="pt-BR" sz="1200" dirty="0" smtClean="0">
                <a:solidFill>
                  <a:schemeClr val="tx1"/>
                </a:solidFill>
              </a:rPr>
              <a:t>. </a:t>
            </a:r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b="1" dirty="0" smtClean="0">
                <a:solidFill>
                  <a:schemeClr val="tx1"/>
                </a:solidFill>
              </a:rPr>
              <a:t>Para zerar o contador: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>
                <a:solidFill>
                  <a:schemeClr val="tx1"/>
                </a:solidFill>
              </a:rPr>
              <a:t>Ligue a ignição sem dar partida no motor. 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>
                <a:solidFill>
                  <a:schemeClr val="tx1"/>
                </a:solidFill>
              </a:rPr>
              <a:t>Coloque o comando da transmissão em neutro. 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>
                <a:solidFill>
                  <a:schemeClr val="tx1"/>
                </a:solidFill>
              </a:rPr>
              <a:t>Aplique os freios de estacionamento. 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>
                <a:solidFill>
                  <a:schemeClr val="tx1"/>
                </a:solidFill>
              </a:rPr>
              <a:t>Selecione “</a:t>
            </a:r>
            <a:r>
              <a:rPr lang="pt-BR" sz="1200" dirty="0" err="1">
                <a:solidFill>
                  <a:schemeClr val="tx1"/>
                </a:solidFill>
              </a:rPr>
              <a:t>Detect</a:t>
            </a:r>
            <a:r>
              <a:rPr lang="pt-BR" sz="1200" dirty="0">
                <a:solidFill>
                  <a:schemeClr val="tx1"/>
                </a:solidFill>
              </a:rPr>
              <a:t>” e siga as instruções exibidas na tela. </a:t>
            </a:r>
          </a:p>
          <a:p>
            <a:r>
              <a:rPr lang="pt-BR" sz="1200" b="1" dirty="0" smtClean="0">
                <a:solidFill>
                  <a:schemeClr val="tx1"/>
                </a:solidFill>
              </a:rPr>
              <a:t>Notas</a:t>
            </a:r>
            <a:r>
              <a:rPr lang="pt-BR" sz="1200" b="1" dirty="0">
                <a:solidFill>
                  <a:schemeClr val="tx1"/>
                </a:solidFill>
              </a:rPr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>
                <a:solidFill>
                  <a:schemeClr val="tx1"/>
                </a:solidFill>
              </a:rPr>
              <a:t>Certifique-se de que o novo controle da transmissão esteja conectado antes de executar essa </a:t>
            </a:r>
            <a:r>
              <a:rPr lang="pt-BR" sz="1000" b="1" i="1" dirty="0" smtClean="0">
                <a:solidFill>
                  <a:schemeClr val="tx1"/>
                </a:solidFill>
              </a:rPr>
              <a:t>rotina.</a:t>
            </a:r>
            <a:endParaRPr lang="pt-BR" sz="1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88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</a:t>
            </a:r>
            <a:r>
              <a:rPr lang="pt-BR" sz="2400" smtClean="0">
                <a:solidFill>
                  <a:schemeClr val="tx1"/>
                </a:solidFill>
                <a:latin typeface="Calibri" panose="020F0502020204030204" pitchFamily="34" charset="0"/>
              </a:rPr>
              <a:t>– </a:t>
            </a:r>
            <a:r>
              <a:rPr lang="pt-BR" sz="240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13509" y="1323702"/>
            <a:ext cx="7907935" cy="514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disponíveis para </a:t>
            </a:r>
            <a:r>
              <a:rPr lang="pt-BR" b="1" dirty="0" err="1" smtClean="0">
                <a:solidFill>
                  <a:schemeClr val="tx1"/>
                </a:solidFill>
              </a:rPr>
              <a:t>UltraShift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i="1" dirty="0" smtClean="0">
                <a:solidFill>
                  <a:schemeClr val="tx1"/>
                </a:solidFill>
              </a:rPr>
              <a:t>PLUS</a:t>
            </a:r>
            <a:r>
              <a:rPr lang="pt-BR" b="1" i="1" baseline="30000" dirty="0" smtClean="0">
                <a:solidFill>
                  <a:schemeClr val="tx1"/>
                </a:solidFill>
              </a:rPr>
              <a:t>®</a:t>
            </a:r>
          </a:p>
          <a:p>
            <a:r>
              <a:rPr lang="pt-BR" b="1" dirty="0">
                <a:solidFill>
                  <a:schemeClr val="tx1"/>
                </a:solidFill>
              </a:rPr>
              <a:t>Reiniciar a Interface (comando da transmissão).</a:t>
            </a:r>
          </a:p>
          <a:p>
            <a:r>
              <a:rPr lang="pt-BR" sz="1400" b="1" dirty="0" err="1" smtClean="0">
                <a:solidFill>
                  <a:schemeClr val="tx1"/>
                </a:solidFill>
              </a:rPr>
              <a:t>Transmission</a:t>
            </a:r>
            <a:r>
              <a:rPr lang="pt-BR" sz="1400" b="1" dirty="0" smtClean="0">
                <a:solidFill>
                  <a:schemeClr val="tx1"/>
                </a:solidFill>
              </a:rPr>
              <a:t> Driver Interface </a:t>
            </a:r>
            <a:r>
              <a:rPr lang="pt-BR" sz="1400" b="1" dirty="0" err="1" smtClean="0">
                <a:solidFill>
                  <a:schemeClr val="tx1"/>
                </a:solidFill>
              </a:rPr>
              <a:t>Type</a:t>
            </a:r>
            <a:r>
              <a:rPr lang="pt-BR" sz="1400" b="1" dirty="0" smtClean="0">
                <a:solidFill>
                  <a:schemeClr val="tx1"/>
                </a:solidFill>
              </a:rPr>
              <a:t> Reset</a:t>
            </a:r>
            <a:endParaRPr lang="pt-BR" sz="1400" dirty="0" smtClean="0">
              <a:solidFill>
                <a:schemeClr val="tx1"/>
              </a:solidFill>
            </a:endParaRPr>
          </a:p>
          <a:p>
            <a:pPr lvl="1"/>
            <a:r>
              <a:rPr lang="pt-BR" sz="1200" dirty="0">
                <a:solidFill>
                  <a:schemeClr val="tx1"/>
                </a:solidFill>
              </a:rPr>
              <a:t>As transmissões automatizadas Eaton podem ser operadas através de diferentes comandos. A diferença mais visível é o formato, podendo ser do tipo botoeira ou alavanca. Internamente dois comandos podem ter diferentes formas de se comunicar com a transmissão mesmo que sejam do mesmo tipo, como por exemplo o tipo botoeira. Esse tipo pode comunicar-se através do protocolo J1939 somente ou pode se conectar de forma diferenciada com a transmissão através de tecnologia desenvolvida pela Eaton.</a:t>
            </a:r>
          </a:p>
          <a:p>
            <a:pPr lvl="1"/>
            <a:endParaRPr lang="pt-BR" sz="1200" dirty="0">
              <a:solidFill>
                <a:schemeClr val="tx1"/>
              </a:solidFill>
            </a:endParaRPr>
          </a:p>
          <a:p>
            <a:pPr lvl="1"/>
            <a:r>
              <a:rPr lang="pt-BR" sz="1200" dirty="0">
                <a:solidFill>
                  <a:schemeClr val="tx1"/>
                </a:solidFill>
              </a:rPr>
              <a:t>A ECU da transmissão reconhece automaticamente qual o tipo de comando que está instalado e faz a configuração para que opere apropriadamente, no entanto, em caso de substituição de um tipo de comando por outro é necessário reinicializar o reconhecimento do comando pela ECU. Esse utilitário faz exatamente isso.</a:t>
            </a:r>
          </a:p>
          <a:p>
            <a:pPr lvl="1"/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b="1" dirty="0" smtClean="0">
                <a:solidFill>
                  <a:schemeClr val="tx1"/>
                </a:solidFill>
              </a:rPr>
              <a:t>Para </a:t>
            </a:r>
            <a:r>
              <a:rPr lang="pt-BR" sz="1200" b="1" dirty="0" smtClean="0">
                <a:solidFill>
                  <a:schemeClr val="tx1"/>
                </a:solidFill>
              </a:rPr>
              <a:t>reiniciar a interface:</a:t>
            </a:r>
            <a:endParaRPr lang="pt-BR" sz="1200" b="1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Ligue a ignição (motor desligado);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Acione os freios de estacionamento;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Selecione </a:t>
            </a:r>
            <a:r>
              <a:rPr lang="pt-BR" sz="1200" dirty="0" smtClean="0">
                <a:solidFill>
                  <a:schemeClr val="tx1"/>
                </a:solidFill>
              </a:rPr>
              <a:t>“</a:t>
            </a:r>
            <a:r>
              <a:rPr lang="pt-BR" sz="1200" dirty="0" err="1" smtClean="0">
                <a:solidFill>
                  <a:schemeClr val="tx1"/>
                </a:solidFill>
              </a:rPr>
              <a:t>Detect</a:t>
            </a:r>
            <a:r>
              <a:rPr lang="pt-BR" sz="1200" dirty="0" smtClean="0">
                <a:solidFill>
                  <a:schemeClr val="tx1"/>
                </a:solidFill>
              </a:rPr>
              <a:t>” </a:t>
            </a:r>
            <a:r>
              <a:rPr lang="pt-BR" sz="1200" dirty="0" smtClean="0">
                <a:solidFill>
                  <a:schemeClr val="tx1"/>
                </a:solidFill>
              </a:rPr>
              <a:t>e siga as instruções na tela;</a:t>
            </a:r>
            <a:r>
              <a:rPr lang="pt-BR" sz="1200" dirty="0">
                <a:solidFill>
                  <a:schemeClr val="tx1"/>
                </a:solidFill>
              </a:rPr>
              <a:t>  </a:t>
            </a:r>
            <a:endParaRPr lang="pt-BR" sz="1200" dirty="0" smtClean="0">
              <a:solidFill>
                <a:schemeClr val="tx1"/>
              </a:solidFill>
            </a:endParaRPr>
          </a:p>
          <a:p>
            <a:r>
              <a:rPr lang="pt-BR" sz="1200" b="1" dirty="0" smtClean="0">
                <a:solidFill>
                  <a:schemeClr val="tx1"/>
                </a:solidFill>
              </a:rPr>
              <a:t>Notas</a:t>
            </a:r>
            <a:r>
              <a:rPr lang="pt-BR" sz="1200" b="1" dirty="0">
                <a:solidFill>
                  <a:schemeClr val="tx1"/>
                </a:solidFill>
              </a:rPr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A interface deve estar devidamente conectada e configurada através dos parâmetros antes de executar essa função;</a:t>
            </a:r>
            <a:endParaRPr lang="pt-BR" sz="1000" b="1" i="1" dirty="0">
              <a:solidFill>
                <a:schemeClr val="tx1"/>
              </a:solidFill>
            </a:endParaRPr>
          </a:p>
          <a:p>
            <a:endParaRPr lang="pt-BR" sz="1000" b="1" i="1" dirty="0" smtClean="0">
              <a:solidFill>
                <a:schemeClr val="tx1"/>
              </a:solidFill>
            </a:endParaRPr>
          </a:p>
          <a:p>
            <a:endParaRPr lang="pt-BR" sz="1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8337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81631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Rotinas de Serviço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8" name="Grupo 47"/>
          <p:cNvGrpSpPr/>
          <p:nvPr/>
        </p:nvGrpSpPr>
        <p:grpSpPr>
          <a:xfrm>
            <a:off x="1148803" y="2201092"/>
            <a:ext cx="6897917" cy="3618196"/>
            <a:chOff x="3852805" y="2258074"/>
            <a:chExt cx="6897917" cy="3618196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5222238" y="2258074"/>
              <a:ext cx="5528484" cy="2579914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3852805" y="4039547"/>
              <a:ext cx="2034880" cy="1836723"/>
              <a:chOff x="8620110" y="-410657"/>
              <a:chExt cx="2034880" cy="1836723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8620110" y="724335"/>
                <a:ext cx="2034880" cy="70173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Rotinas de Serviço Disponíveis em função do Produto Eaton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>
                <a:off x="9561350" y="-410657"/>
                <a:ext cx="705407" cy="1134992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31" y="2899688"/>
            <a:ext cx="1524689" cy="36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tângulo de cantos arredondados 12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</p:spTree>
    <p:extLst>
      <p:ext uri="{BB962C8B-B14F-4D97-AF65-F5344CB8AC3E}">
        <p14:creationId xmlns:p14="http://schemas.microsoft.com/office/powerpoint/2010/main" val="3153835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81631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Rotinas de Serviço</a:t>
            </a:r>
            <a:endParaRPr lang="en-US" sz="2400" dirty="0" smtClean="0"/>
          </a:p>
        </p:txBody>
      </p:sp>
      <p:grpSp>
        <p:nvGrpSpPr>
          <p:cNvPr id="48" name="Grupo 47"/>
          <p:cNvGrpSpPr/>
          <p:nvPr/>
        </p:nvGrpSpPr>
        <p:grpSpPr>
          <a:xfrm>
            <a:off x="687249" y="3361508"/>
            <a:ext cx="7359471" cy="1735549"/>
            <a:chOff x="3391251" y="3418490"/>
            <a:chExt cx="7359471" cy="1735549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5222238" y="3418490"/>
              <a:ext cx="5528484" cy="515691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3391251" y="3583953"/>
              <a:ext cx="2034881" cy="1570086"/>
              <a:chOff x="8158556" y="-866251"/>
              <a:chExt cx="2034881" cy="1570086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8158556" y="220946"/>
                <a:ext cx="2034880" cy="48288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Selecione a rotina desejada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>
                <a:off x="9175997" y="-866251"/>
                <a:ext cx="1017440" cy="1087197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81788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81631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upo 12"/>
          <p:cNvGrpSpPr/>
          <p:nvPr/>
        </p:nvGrpSpPr>
        <p:grpSpPr>
          <a:xfrm>
            <a:off x="5124266" y="3567098"/>
            <a:ext cx="3016965" cy="1522229"/>
            <a:chOff x="7675868" y="3471680"/>
            <a:chExt cx="3016965" cy="1522229"/>
          </a:xfrm>
        </p:grpSpPr>
        <p:sp>
          <p:nvSpPr>
            <p:cNvPr id="14" name="Retângulo de cantos arredondados 13"/>
            <p:cNvSpPr/>
            <p:nvPr/>
          </p:nvSpPr>
          <p:spPr bwMode="auto">
            <a:xfrm>
              <a:off x="10075807" y="3471680"/>
              <a:ext cx="617026" cy="257847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5" name="Grupo 14"/>
            <p:cNvGrpSpPr/>
            <p:nvPr/>
          </p:nvGrpSpPr>
          <p:grpSpPr>
            <a:xfrm>
              <a:off x="7675868" y="3637475"/>
              <a:ext cx="2399939" cy="1356434"/>
              <a:chOff x="12443173" y="-812729"/>
              <a:chExt cx="2399939" cy="1356434"/>
            </a:xfrm>
          </p:grpSpPr>
          <p:sp>
            <p:nvSpPr>
              <p:cNvPr id="16" name="CaixaDeTexto 15"/>
              <p:cNvSpPr txBox="1"/>
              <p:nvPr/>
            </p:nvSpPr>
            <p:spPr>
              <a:xfrm>
                <a:off x="12443173" y="263948"/>
                <a:ext cx="2034880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Clique em Start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Forma livre 16"/>
              <p:cNvSpPr/>
              <p:nvPr/>
            </p:nvSpPr>
            <p:spPr bwMode="auto">
              <a:xfrm>
                <a:off x="13825672" y="-812729"/>
                <a:ext cx="1017440" cy="1087197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18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Rotinas de Serviço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665749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58" y="1779940"/>
            <a:ext cx="5723452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Rotinas de Serviço</a:t>
            </a:r>
            <a:endParaRPr lang="en-US" sz="2400" dirty="0" smtClean="0"/>
          </a:p>
        </p:txBody>
      </p:sp>
      <p:grpSp>
        <p:nvGrpSpPr>
          <p:cNvPr id="48" name="Grupo 47"/>
          <p:cNvGrpSpPr/>
          <p:nvPr/>
        </p:nvGrpSpPr>
        <p:grpSpPr>
          <a:xfrm>
            <a:off x="1011642" y="2662249"/>
            <a:ext cx="2151745" cy="2348564"/>
            <a:chOff x="4645286" y="2656491"/>
            <a:chExt cx="2151745" cy="2348564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5152566" y="2656491"/>
              <a:ext cx="1644465" cy="927462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4645286" y="3453324"/>
              <a:ext cx="2034880" cy="1551731"/>
              <a:chOff x="9412591" y="-996880"/>
              <a:chExt cx="2034880" cy="1551731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9412591" y="71962"/>
                <a:ext cx="2034880" cy="48288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Selecione a sub rotina desejada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 flipH="1">
                <a:off x="10628864" y="-996880"/>
                <a:ext cx="674213" cy="1087197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65749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800" y="1778400"/>
            <a:ext cx="5723452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grpSp>
        <p:nvGrpSpPr>
          <p:cNvPr id="13" name="Grupo 12"/>
          <p:cNvGrpSpPr/>
          <p:nvPr/>
        </p:nvGrpSpPr>
        <p:grpSpPr>
          <a:xfrm>
            <a:off x="1519233" y="3805647"/>
            <a:ext cx="5560835" cy="2201095"/>
            <a:chOff x="7208921" y="2812143"/>
            <a:chExt cx="5560835" cy="2201095"/>
          </a:xfrm>
        </p:grpSpPr>
        <p:sp>
          <p:nvSpPr>
            <p:cNvPr id="14" name="Retângulo de cantos arredondados 13"/>
            <p:cNvSpPr/>
            <p:nvPr/>
          </p:nvSpPr>
          <p:spPr bwMode="auto">
            <a:xfrm>
              <a:off x="8850899" y="2812143"/>
              <a:ext cx="3918857" cy="1088572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5" name="Grupo 14"/>
            <p:cNvGrpSpPr/>
            <p:nvPr/>
          </p:nvGrpSpPr>
          <p:grpSpPr>
            <a:xfrm>
              <a:off x="7208921" y="3471680"/>
              <a:ext cx="2034880" cy="1541558"/>
              <a:chOff x="11976226" y="-978524"/>
              <a:chExt cx="2034880" cy="1541558"/>
            </a:xfrm>
          </p:grpSpPr>
          <p:sp>
            <p:nvSpPr>
              <p:cNvPr id="16" name="CaixaDeTexto 15"/>
              <p:cNvSpPr txBox="1"/>
              <p:nvPr/>
            </p:nvSpPr>
            <p:spPr>
              <a:xfrm>
                <a:off x="11976226" y="64436"/>
                <a:ext cx="2034880" cy="49859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Siga as Instruções que aparecem na tela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Forma livre 16"/>
              <p:cNvSpPr/>
              <p:nvPr/>
            </p:nvSpPr>
            <p:spPr bwMode="auto">
              <a:xfrm>
                <a:off x="12652446" y="-978524"/>
                <a:ext cx="1017440" cy="1087197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04461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83177" y="1750422"/>
            <a:ext cx="790793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Rotinas disponíveis para </a:t>
            </a:r>
            <a:r>
              <a:rPr lang="pt-BR" dirty="0" err="1" smtClean="0">
                <a:solidFill>
                  <a:schemeClr val="tx1"/>
                </a:solidFill>
              </a:rPr>
              <a:t>UltraShift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  <a:r>
              <a:rPr lang="pt-BR" i="1" dirty="0" smtClean="0">
                <a:solidFill>
                  <a:schemeClr val="tx1"/>
                </a:solidFill>
              </a:rPr>
              <a:t>PLUS</a:t>
            </a:r>
            <a:r>
              <a:rPr lang="pt-BR" sz="1200" i="1" baseline="30000" dirty="0" smtClean="0">
                <a:solidFill>
                  <a:schemeClr val="tx1"/>
                </a:solidFill>
              </a:rPr>
              <a:t>®</a:t>
            </a:r>
            <a:endParaRPr lang="pt-BR" i="1" baseline="300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schemeClr val="tx1"/>
                </a:solidFill>
              </a:rPr>
              <a:t>Serviço de Embreagem: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Open </a:t>
            </a:r>
            <a:r>
              <a:rPr lang="pt-BR" sz="1200" dirty="0" err="1" smtClean="0">
                <a:solidFill>
                  <a:schemeClr val="tx1"/>
                </a:solidFill>
              </a:rPr>
              <a:t>Clutch</a:t>
            </a:r>
            <a:r>
              <a:rPr lang="pt-BR" sz="1200" dirty="0" smtClean="0">
                <a:solidFill>
                  <a:schemeClr val="tx1"/>
                </a:solidFill>
              </a:rPr>
              <a:t>: Abre a embreagem para serviço de manutenção, como por exemplo, </a:t>
            </a:r>
            <a:r>
              <a:rPr lang="pt-BR" sz="1200" dirty="0" err="1" smtClean="0">
                <a:solidFill>
                  <a:schemeClr val="tx1"/>
                </a:solidFill>
              </a:rPr>
              <a:t>ressetar</a:t>
            </a:r>
            <a:r>
              <a:rPr lang="pt-BR" sz="1200" dirty="0" smtClean="0">
                <a:solidFill>
                  <a:schemeClr val="tx1"/>
                </a:solidFill>
              </a:rPr>
              <a:t> a embreagem </a:t>
            </a:r>
            <a:r>
              <a:rPr lang="pt-BR" sz="1200" dirty="0" err="1" smtClean="0">
                <a:solidFill>
                  <a:schemeClr val="tx1"/>
                </a:solidFill>
              </a:rPr>
              <a:t>auto-ajustável</a:t>
            </a:r>
            <a:r>
              <a:rPr lang="pt-BR" sz="1200" dirty="0" smtClean="0">
                <a:solidFill>
                  <a:schemeClr val="tx1"/>
                </a:solidFill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Service Position: Posiciona o garfo da embreagem de maneira à possibilitar a remoção da transmissão.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200" dirty="0" err="1" smtClean="0">
                <a:solidFill>
                  <a:schemeClr val="tx1"/>
                </a:solidFill>
              </a:rPr>
              <a:t>Clutch</a:t>
            </a:r>
            <a:r>
              <a:rPr lang="pt-BR" sz="1200" dirty="0" smtClean="0">
                <a:solidFill>
                  <a:schemeClr val="tx1"/>
                </a:solidFill>
              </a:rPr>
              <a:t> </a:t>
            </a:r>
            <a:r>
              <a:rPr lang="pt-BR" sz="1200" dirty="0" err="1" smtClean="0">
                <a:solidFill>
                  <a:schemeClr val="tx1"/>
                </a:solidFill>
              </a:rPr>
              <a:t>Adjustment</a:t>
            </a:r>
            <a:r>
              <a:rPr lang="pt-BR" sz="1200" dirty="0" smtClean="0">
                <a:solidFill>
                  <a:schemeClr val="tx1"/>
                </a:solidFill>
              </a:rPr>
              <a:t>: Estabiliza a posição do came compensador de desgaste das embreagens auto ajustáveis.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200" dirty="0" err="1" smtClean="0">
                <a:solidFill>
                  <a:schemeClr val="tx1"/>
                </a:solidFill>
              </a:rPr>
              <a:t>Clear</a:t>
            </a:r>
            <a:r>
              <a:rPr lang="pt-BR" sz="1200" dirty="0" smtClean="0">
                <a:solidFill>
                  <a:schemeClr val="tx1"/>
                </a:solidFill>
              </a:rPr>
              <a:t> </a:t>
            </a:r>
            <a:r>
              <a:rPr lang="pt-BR" sz="1200" dirty="0" err="1" smtClean="0">
                <a:solidFill>
                  <a:schemeClr val="tx1"/>
                </a:solidFill>
              </a:rPr>
              <a:t>Clutch</a:t>
            </a:r>
            <a:r>
              <a:rPr lang="pt-BR" sz="1200" dirty="0" smtClean="0">
                <a:solidFill>
                  <a:schemeClr val="tx1"/>
                </a:solidFill>
              </a:rPr>
              <a:t> Data: Utilize ao substituir a embreagem. Essa rotina irá remover da memórias os dados referentes à embreagem antiga.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Teste do Freio de Inércia do Contra – eixo;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Zerar o Contador de Acionamentos da Embreagem (intervalo de lubrificação);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Calibrar o sensor de inclinação;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Reiniciar a Interface (comando da transmissão).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122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13509" y="1227903"/>
            <a:ext cx="7907935" cy="544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disponíveis para </a:t>
            </a:r>
            <a:r>
              <a:rPr lang="pt-BR" b="1" dirty="0" err="1" smtClean="0">
                <a:solidFill>
                  <a:schemeClr val="tx1"/>
                </a:solidFill>
              </a:rPr>
              <a:t>UltraShift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i="1" dirty="0" smtClean="0">
                <a:solidFill>
                  <a:schemeClr val="tx1"/>
                </a:solidFill>
              </a:rPr>
              <a:t>PLUS</a:t>
            </a:r>
            <a:r>
              <a:rPr lang="pt-BR" b="1" i="1" baseline="30000" dirty="0" smtClean="0">
                <a:solidFill>
                  <a:schemeClr val="tx1"/>
                </a:solidFill>
              </a:rPr>
              <a:t>®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Serviço de Embreagem</a:t>
            </a:r>
            <a:r>
              <a:rPr lang="pt-BR" dirty="0" smtClean="0">
                <a:solidFill>
                  <a:schemeClr val="tx1"/>
                </a:solidFill>
              </a:rPr>
              <a:t>:</a:t>
            </a:r>
          </a:p>
          <a:p>
            <a:r>
              <a:rPr lang="pt-BR" sz="1400" b="1" dirty="0" smtClean="0">
                <a:solidFill>
                  <a:schemeClr val="tx1"/>
                </a:solidFill>
              </a:rPr>
              <a:t>Open </a:t>
            </a:r>
            <a:r>
              <a:rPr lang="pt-BR" sz="1400" b="1" dirty="0" err="1" smtClean="0">
                <a:solidFill>
                  <a:schemeClr val="tx1"/>
                </a:solidFill>
              </a:rPr>
              <a:t>Clutch</a:t>
            </a:r>
            <a:r>
              <a:rPr lang="pt-BR" sz="1400" dirty="0" smtClean="0">
                <a:solidFill>
                  <a:schemeClr val="tx1"/>
                </a:solidFill>
              </a:rPr>
              <a:t>: </a:t>
            </a:r>
          </a:p>
          <a:p>
            <a:pPr lvl="1"/>
            <a:r>
              <a:rPr lang="pt-BR" sz="1400" dirty="0" smtClean="0">
                <a:solidFill>
                  <a:schemeClr val="tx1"/>
                </a:solidFill>
              </a:rPr>
              <a:t>Abre a embreagem para serviço de manutenção, como por exemplo, </a:t>
            </a:r>
            <a:r>
              <a:rPr lang="pt-BR" sz="1400" dirty="0" err="1" smtClean="0">
                <a:solidFill>
                  <a:schemeClr val="tx1"/>
                </a:solidFill>
              </a:rPr>
              <a:t>ressetar</a:t>
            </a:r>
            <a:r>
              <a:rPr lang="pt-BR" sz="1400" dirty="0" smtClean="0">
                <a:solidFill>
                  <a:schemeClr val="tx1"/>
                </a:solidFill>
              </a:rPr>
              <a:t> a embreagem </a:t>
            </a:r>
            <a:r>
              <a:rPr lang="pt-BR" sz="1400" dirty="0" err="1" smtClean="0">
                <a:solidFill>
                  <a:schemeClr val="tx1"/>
                </a:solidFill>
              </a:rPr>
              <a:t>auto-ajustável</a:t>
            </a:r>
            <a:r>
              <a:rPr lang="pt-BR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pt-BR" sz="1200" b="1" dirty="0">
                <a:solidFill>
                  <a:schemeClr val="tx1"/>
                </a:solidFill>
              </a:rPr>
              <a:t>Para Abrir a </a:t>
            </a:r>
            <a:r>
              <a:rPr lang="pt-BR" sz="1200" b="1" dirty="0" smtClean="0">
                <a:solidFill>
                  <a:schemeClr val="tx1"/>
                </a:solidFill>
              </a:rPr>
              <a:t>Embreagem: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Acesse </a:t>
            </a:r>
            <a:r>
              <a:rPr lang="pt-BR" sz="1200" dirty="0">
                <a:solidFill>
                  <a:schemeClr val="tx1"/>
                </a:solidFill>
              </a:rPr>
              <a:t>“</a:t>
            </a:r>
            <a:r>
              <a:rPr lang="pt-BR" sz="1200" b="1" dirty="0">
                <a:solidFill>
                  <a:schemeClr val="tx1"/>
                </a:solidFill>
              </a:rPr>
              <a:t>Go </a:t>
            </a:r>
            <a:r>
              <a:rPr lang="pt-BR" sz="1200" b="1" dirty="0" err="1">
                <a:solidFill>
                  <a:schemeClr val="tx1"/>
                </a:solidFill>
              </a:rPr>
              <a:t>To</a:t>
            </a:r>
            <a:r>
              <a:rPr lang="pt-BR" sz="1200" dirty="0">
                <a:solidFill>
                  <a:schemeClr val="tx1"/>
                </a:solidFill>
              </a:rPr>
              <a:t>” =&gt; “</a:t>
            </a:r>
            <a:r>
              <a:rPr lang="pt-BR" sz="1200" b="1" dirty="0">
                <a:solidFill>
                  <a:schemeClr val="tx1"/>
                </a:solidFill>
              </a:rPr>
              <a:t>Service </a:t>
            </a:r>
            <a:r>
              <a:rPr lang="pt-BR" sz="1200" b="1" dirty="0" err="1">
                <a:solidFill>
                  <a:schemeClr val="tx1"/>
                </a:solidFill>
              </a:rPr>
              <a:t>Routines</a:t>
            </a:r>
            <a:r>
              <a:rPr lang="pt-BR" sz="1200" dirty="0">
                <a:solidFill>
                  <a:schemeClr val="tx1"/>
                </a:solidFill>
              </a:rPr>
              <a:t>”;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>
                <a:solidFill>
                  <a:schemeClr val="tx1"/>
                </a:solidFill>
              </a:rPr>
              <a:t>Acesse “</a:t>
            </a:r>
            <a:r>
              <a:rPr lang="pt-BR" sz="1200" b="1" dirty="0" err="1">
                <a:solidFill>
                  <a:schemeClr val="tx1"/>
                </a:solidFill>
              </a:rPr>
              <a:t>Clutch</a:t>
            </a:r>
            <a:r>
              <a:rPr lang="pt-BR" sz="1200" b="1" dirty="0">
                <a:solidFill>
                  <a:schemeClr val="tx1"/>
                </a:solidFill>
              </a:rPr>
              <a:t> Service </a:t>
            </a:r>
            <a:r>
              <a:rPr lang="pt-BR" sz="1200" b="1" dirty="0" err="1">
                <a:solidFill>
                  <a:schemeClr val="tx1"/>
                </a:solidFill>
              </a:rPr>
              <a:t>Utility</a:t>
            </a:r>
            <a:r>
              <a:rPr lang="pt-BR" sz="1200" dirty="0">
                <a:solidFill>
                  <a:schemeClr val="tx1"/>
                </a:solidFill>
              </a:rPr>
              <a:t>” clicando em “</a:t>
            </a:r>
            <a:r>
              <a:rPr lang="pt-BR" sz="1200" b="1" dirty="0">
                <a:solidFill>
                  <a:schemeClr val="tx1"/>
                </a:solidFill>
              </a:rPr>
              <a:t>Start</a:t>
            </a:r>
            <a:r>
              <a:rPr lang="pt-BR" sz="1200" dirty="0">
                <a:solidFill>
                  <a:schemeClr val="tx1"/>
                </a:solidFill>
              </a:rPr>
              <a:t>”;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>
                <a:solidFill>
                  <a:schemeClr val="tx1"/>
                </a:solidFill>
              </a:rPr>
              <a:t>Selecione “</a:t>
            </a:r>
            <a:r>
              <a:rPr lang="pt-BR" sz="1200" b="1" dirty="0">
                <a:solidFill>
                  <a:schemeClr val="tx1"/>
                </a:solidFill>
              </a:rPr>
              <a:t>Open </a:t>
            </a:r>
            <a:r>
              <a:rPr lang="pt-BR" sz="1200" b="1" dirty="0" err="1">
                <a:solidFill>
                  <a:schemeClr val="tx1"/>
                </a:solidFill>
              </a:rPr>
              <a:t>Clutch</a:t>
            </a:r>
            <a:r>
              <a:rPr lang="pt-BR" sz="1200" dirty="0" smtClean="0">
                <a:solidFill>
                  <a:schemeClr val="tx1"/>
                </a:solidFill>
              </a:rPr>
              <a:t>”;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Siga </a:t>
            </a:r>
            <a:r>
              <a:rPr lang="pt-BR" sz="1200" dirty="0">
                <a:solidFill>
                  <a:schemeClr val="tx1"/>
                </a:solidFill>
              </a:rPr>
              <a:t>as instruções da </a:t>
            </a:r>
            <a:r>
              <a:rPr lang="pt-BR" sz="1200" dirty="0" smtClean="0">
                <a:solidFill>
                  <a:schemeClr val="tx1"/>
                </a:solidFill>
              </a:rPr>
              <a:t>rotina: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Dar </a:t>
            </a:r>
            <a:r>
              <a:rPr lang="pt-BR" sz="1200" dirty="0">
                <a:solidFill>
                  <a:schemeClr val="tx1"/>
                </a:solidFill>
              </a:rPr>
              <a:t>a partida no </a:t>
            </a:r>
            <a:r>
              <a:rPr lang="pt-BR" sz="1200" dirty="0" smtClean="0">
                <a:solidFill>
                  <a:schemeClr val="tx1"/>
                </a:solidFill>
              </a:rPr>
              <a:t>motor;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Colocar </a:t>
            </a:r>
            <a:r>
              <a:rPr lang="pt-BR" sz="1200" dirty="0">
                <a:solidFill>
                  <a:schemeClr val="tx1"/>
                </a:solidFill>
              </a:rPr>
              <a:t>o comando da transmissão em </a:t>
            </a:r>
            <a:r>
              <a:rPr lang="pt-BR" sz="1200" dirty="0" smtClean="0">
                <a:solidFill>
                  <a:schemeClr val="tx1"/>
                </a:solidFill>
              </a:rPr>
              <a:t>Neutro;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Aplicar </a:t>
            </a:r>
            <a:r>
              <a:rPr lang="pt-BR" sz="1200" dirty="0">
                <a:solidFill>
                  <a:schemeClr val="tx1"/>
                </a:solidFill>
              </a:rPr>
              <a:t>o freio de </a:t>
            </a:r>
            <a:r>
              <a:rPr lang="pt-BR" sz="1200" dirty="0" smtClean="0">
                <a:solidFill>
                  <a:schemeClr val="tx1"/>
                </a:solidFill>
              </a:rPr>
              <a:t>estacionamento;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</a:rPr>
              <a:t>Selecionar </a:t>
            </a:r>
            <a:r>
              <a:rPr lang="pt-BR" sz="1200" dirty="0">
                <a:solidFill>
                  <a:schemeClr val="tx1"/>
                </a:solidFill>
              </a:rPr>
              <a:t>“Open </a:t>
            </a:r>
            <a:r>
              <a:rPr lang="pt-BR" sz="1200" dirty="0" err="1">
                <a:solidFill>
                  <a:schemeClr val="tx1"/>
                </a:solidFill>
              </a:rPr>
              <a:t>Clutch</a:t>
            </a:r>
            <a:r>
              <a:rPr lang="pt-BR" sz="1200" dirty="0" smtClean="0">
                <a:solidFill>
                  <a:schemeClr val="tx1"/>
                </a:solidFill>
              </a:rPr>
              <a:t>”;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pt-BR" sz="1200" dirty="0">
              <a:solidFill>
                <a:schemeClr val="tx1"/>
              </a:solidFill>
            </a:endParaRPr>
          </a:p>
          <a:p>
            <a:r>
              <a:rPr lang="pt-BR" sz="1100" dirty="0">
                <a:solidFill>
                  <a:schemeClr val="tx1"/>
                </a:solidFill>
              </a:rPr>
              <a:t>Observe as pré condições para essa rotina:</a:t>
            </a:r>
          </a:p>
          <a:p>
            <a:r>
              <a:rPr lang="pt-BR" sz="1100" b="1" i="1" dirty="0">
                <a:solidFill>
                  <a:schemeClr val="tx1"/>
                </a:solidFill>
              </a:rPr>
              <a:t>Motor ligado em marcha </a:t>
            </a:r>
            <a:r>
              <a:rPr lang="pt-BR" sz="1100" b="1" i="1" dirty="0" smtClean="0">
                <a:solidFill>
                  <a:schemeClr val="tx1"/>
                </a:solidFill>
              </a:rPr>
              <a:t>lenta </a:t>
            </a:r>
            <a:r>
              <a:rPr lang="pt-BR" sz="1100" dirty="0" smtClean="0">
                <a:solidFill>
                  <a:schemeClr val="tx1"/>
                </a:solidFill>
              </a:rPr>
              <a:t>e </a:t>
            </a:r>
            <a:r>
              <a:rPr lang="pt-BR" sz="1100" b="1" i="1" dirty="0" smtClean="0">
                <a:solidFill>
                  <a:schemeClr val="tx1"/>
                </a:solidFill>
              </a:rPr>
              <a:t>Transmissão </a:t>
            </a:r>
            <a:r>
              <a:rPr lang="pt-BR" sz="1100" b="1" i="1" dirty="0">
                <a:solidFill>
                  <a:schemeClr val="tx1"/>
                </a:solidFill>
              </a:rPr>
              <a:t>em neutro</a:t>
            </a:r>
            <a:r>
              <a:rPr lang="pt-BR" sz="1100" dirty="0">
                <a:solidFill>
                  <a:schemeClr val="tx1"/>
                </a:solidFill>
              </a:rPr>
              <a:t>;</a:t>
            </a:r>
          </a:p>
          <a:p>
            <a:pPr marL="228600" indent="-228600">
              <a:buFont typeface="+mj-lt"/>
              <a:buAutoNum type="arabicPeriod" startAt="5"/>
            </a:pPr>
            <a:r>
              <a:rPr lang="pt-BR" sz="1200" dirty="0">
                <a:solidFill>
                  <a:schemeClr val="tx1"/>
                </a:solidFill>
              </a:rPr>
              <a:t>Clique em “</a:t>
            </a:r>
            <a:r>
              <a:rPr lang="pt-BR" sz="1200" b="1" dirty="0">
                <a:solidFill>
                  <a:schemeClr val="tx1"/>
                </a:solidFill>
              </a:rPr>
              <a:t>Open </a:t>
            </a:r>
            <a:r>
              <a:rPr lang="pt-BR" sz="1200" b="1" dirty="0" err="1">
                <a:solidFill>
                  <a:schemeClr val="tx1"/>
                </a:solidFill>
              </a:rPr>
              <a:t>Clutch</a:t>
            </a:r>
            <a:r>
              <a:rPr lang="pt-BR" sz="1200" dirty="0" smtClean="0">
                <a:solidFill>
                  <a:schemeClr val="tx1"/>
                </a:solidFill>
              </a:rPr>
              <a:t>”;</a:t>
            </a:r>
          </a:p>
          <a:p>
            <a:r>
              <a:rPr lang="pt-BR" sz="1200" b="1" dirty="0">
                <a:solidFill>
                  <a:schemeClr val="tx1"/>
                </a:solidFill>
              </a:rPr>
              <a:t>Notas:</a:t>
            </a:r>
            <a:r>
              <a:rPr lang="pt-BR" sz="1200" dirty="0">
                <a:solidFill>
                  <a:schemeClr val="tx1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>
                <a:solidFill>
                  <a:schemeClr val="tx1"/>
                </a:solidFill>
              </a:rPr>
              <a:t>A embreagem permanecerá aberta após o desligamento da chave;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>
                <a:solidFill>
                  <a:schemeClr val="tx1"/>
                </a:solidFill>
              </a:rPr>
              <a:t>A embreagem irá fechar assim que a ignição for ligada.</a:t>
            </a:r>
          </a:p>
          <a:p>
            <a:endParaRPr lang="pt-B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122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Rotinas de Serviço</a:t>
            </a:r>
            <a:endParaRPr lang="en-US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13509" y="1323702"/>
            <a:ext cx="7907935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Rotinas disponíveis para </a:t>
            </a:r>
            <a:r>
              <a:rPr lang="pt-BR" b="1" dirty="0" err="1" smtClean="0">
                <a:solidFill>
                  <a:schemeClr val="tx1"/>
                </a:solidFill>
              </a:rPr>
              <a:t>UltraShift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i="1" dirty="0" smtClean="0">
                <a:solidFill>
                  <a:schemeClr val="tx1"/>
                </a:solidFill>
              </a:rPr>
              <a:t>PLUS</a:t>
            </a:r>
            <a:r>
              <a:rPr lang="pt-BR" b="1" i="1" baseline="30000" dirty="0" smtClean="0">
                <a:solidFill>
                  <a:schemeClr val="tx1"/>
                </a:solidFill>
              </a:rPr>
              <a:t>®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Serviço de Embreagem</a:t>
            </a:r>
            <a:r>
              <a:rPr lang="pt-BR" dirty="0" smtClean="0">
                <a:solidFill>
                  <a:schemeClr val="tx1"/>
                </a:solidFill>
              </a:rPr>
              <a:t>:</a:t>
            </a:r>
          </a:p>
          <a:p>
            <a:r>
              <a:rPr lang="pt-BR" sz="1400" b="1" dirty="0" smtClean="0">
                <a:solidFill>
                  <a:schemeClr val="tx1"/>
                </a:solidFill>
              </a:rPr>
              <a:t>Service Position</a:t>
            </a:r>
            <a:r>
              <a:rPr lang="pt-BR" sz="1400" dirty="0" smtClean="0">
                <a:solidFill>
                  <a:schemeClr val="tx1"/>
                </a:solidFill>
              </a:rPr>
              <a:t>: </a:t>
            </a:r>
          </a:p>
          <a:p>
            <a:pPr lvl="1"/>
            <a:r>
              <a:rPr lang="pt-BR" sz="1400" dirty="0">
                <a:solidFill>
                  <a:schemeClr val="tx1"/>
                </a:solidFill>
              </a:rPr>
              <a:t>Posiciona o garfo da embreagem de maneira à possibilitar a remoção da transmissão</a:t>
            </a:r>
            <a:r>
              <a:rPr lang="pt-BR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pt-BR" sz="1200" b="1" dirty="0">
                <a:solidFill>
                  <a:schemeClr val="tx1"/>
                </a:solidFill>
              </a:rPr>
              <a:t>Para </a:t>
            </a:r>
            <a:r>
              <a:rPr lang="pt-BR" sz="1200" b="1" dirty="0" smtClean="0">
                <a:solidFill>
                  <a:schemeClr val="tx1"/>
                </a:solidFill>
              </a:rPr>
              <a:t>Posicionar o ECA na posição de serviço:</a:t>
            </a: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Ligue </a:t>
            </a:r>
            <a:r>
              <a:rPr lang="pt-BR" sz="1200" dirty="0">
                <a:solidFill>
                  <a:schemeClr val="tx1"/>
                </a:solidFill>
              </a:rPr>
              <a:t>a chave SEM ligar o motor do veículo;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Coloque </a:t>
            </a:r>
            <a:r>
              <a:rPr lang="pt-BR" sz="1200" dirty="0">
                <a:solidFill>
                  <a:schemeClr val="tx1"/>
                </a:solidFill>
              </a:rPr>
              <a:t>o comando da transmissão em Neutro;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Aplique </a:t>
            </a:r>
            <a:r>
              <a:rPr lang="pt-BR" sz="1200" dirty="0">
                <a:solidFill>
                  <a:schemeClr val="tx1"/>
                </a:solidFill>
              </a:rPr>
              <a:t>os freios de estacionamento;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Clique </a:t>
            </a:r>
            <a:r>
              <a:rPr lang="pt-BR" sz="1200" dirty="0">
                <a:solidFill>
                  <a:schemeClr val="tx1"/>
                </a:solidFill>
              </a:rPr>
              <a:t>em “Move </a:t>
            </a:r>
            <a:r>
              <a:rPr lang="pt-BR" sz="1200" dirty="0" err="1">
                <a:solidFill>
                  <a:schemeClr val="tx1"/>
                </a:solidFill>
              </a:rPr>
              <a:t>to</a:t>
            </a:r>
            <a:r>
              <a:rPr lang="pt-BR" sz="1200" dirty="0">
                <a:solidFill>
                  <a:schemeClr val="tx1"/>
                </a:solidFill>
              </a:rPr>
              <a:t> Service Position” observando os pré-requisitos que aparecem na tela; </a:t>
            </a:r>
            <a:endParaRPr lang="pt-BR" sz="1200" dirty="0" smtClean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BR" sz="1200" dirty="0" smtClean="0">
                <a:solidFill>
                  <a:schemeClr val="tx1"/>
                </a:solidFill>
              </a:rPr>
              <a:t>Após </a:t>
            </a:r>
            <a:r>
              <a:rPr lang="pt-BR" sz="1200" dirty="0">
                <a:solidFill>
                  <a:schemeClr val="tx1"/>
                </a:solidFill>
              </a:rPr>
              <a:t>a confirmação de que o ECA está na posição de serviço, desligue a chave; </a:t>
            </a:r>
          </a:p>
          <a:p>
            <a:r>
              <a:rPr lang="pt-BR" sz="1200" b="1" dirty="0" smtClean="0">
                <a:solidFill>
                  <a:schemeClr val="tx1"/>
                </a:solidFill>
              </a:rPr>
              <a:t>Notas: </a:t>
            </a:r>
            <a:endParaRPr lang="pt-BR" sz="12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>
                <a:solidFill>
                  <a:schemeClr val="tx1"/>
                </a:solidFill>
              </a:rPr>
              <a:t>O ECA manterá o garfo da embreagem na posição de serviço até </a:t>
            </a:r>
            <a:r>
              <a:rPr lang="pt-BR" sz="1000" b="1" i="1" dirty="0" smtClean="0">
                <a:solidFill>
                  <a:schemeClr val="tx1"/>
                </a:solidFill>
              </a:rPr>
              <a:t>a ignição ser ligada novamente;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Não deixe as mãos dentro do compartimento da capa seca ao executar essa função;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000" b="1" i="1" dirty="0" smtClean="0">
                <a:solidFill>
                  <a:schemeClr val="tx1"/>
                </a:solidFill>
              </a:rPr>
              <a:t>Antes de remover a embreagem, se for reutilizar a mesma, instale os 4 parafusos de transporte, o não cumprimento desta recomendação irá danificar a embreagem permanentemente.</a:t>
            </a:r>
            <a:endParaRPr lang="pt-BR" sz="1200" dirty="0"/>
          </a:p>
          <a:p>
            <a:r>
              <a:rPr lang="pt-BR" sz="1200" dirty="0" smtClean="0"/>
              <a:t> </a:t>
            </a:r>
            <a:endParaRPr lang="pt-BR" sz="1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9588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6987</TotalTime>
  <Words>1140</Words>
  <Application>Microsoft Office PowerPoint</Application>
  <PresentationFormat>Apresentação na tela (4:3)</PresentationFormat>
  <Paragraphs>140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Eaton_Template</vt:lpstr>
      <vt:lpstr>ServiceRanger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ServiceRanger ServiceRanger4 – Rotinas de Serviço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513</cp:revision>
  <cp:lastPrinted>2014-05-28T18:46:13Z</cp:lastPrinted>
  <dcterms:created xsi:type="dcterms:W3CDTF">2013-06-03T16:31:52Z</dcterms:created>
  <dcterms:modified xsi:type="dcterms:W3CDTF">2015-10-29T10:13:02Z</dcterms:modified>
</cp:coreProperties>
</file>