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13"/>
  </p:notesMasterIdLst>
  <p:sldIdLst>
    <p:sldId id="256" r:id="rId2"/>
    <p:sldId id="359" r:id="rId3"/>
    <p:sldId id="307" r:id="rId4"/>
    <p:sldId id="353" r:id="rId5"/>
    <p:sldId id="354" r:id="rId6"/>
    <p:sldId id="355" r:id="rId7"/>
    <p:sldId id="356" r:id="rId8"/>
    <p:sldId id="357" r:id="rId9"/>
    <p:sldId id="358" r:id="rId10"/>
    <p:sldId id="360" r:id="rId11"/>
    <p:sldId id="257" r:id="rId12"/>
  </p:sldIdLst>
  <p:sldSz cx="9144000" cy="6858000" type="screen4x3"/>
  <p:notesSz cx="6797675" cy="9856788"/>
  <p:defaultTextStyle>
    <a:defPPr>
      <a:defRPr lang="en-US"/>
    </a:defPPr>
    <a:lvl1pPr algn="l" rtl="0" fontAlgn="base">
      <a:lnSpc>
        <a:spcPct val="110000"/>
      </a:lnSpc>
      <a:spcBef>
        <a:spcPct val="20000"/>
      </a:spcBef>
      <a:spcAft>
        <a:spcPct val="0"/>
      </a:spcAft>
      <a:buClr>
        <a:srgbClr val="3367CD"/>
      </a:buClr>
      <a:defRPr sz="1600" kern="1200">
        <a:solidFill>
          <a:schemeClr val="bg1"/>
        </a:solidFill>
        <a:latin typeface="Arial" charset="0"/>
        <a:ea typeface="+mn-ea"/>
        <a:cs typeface="+mn-cs"/>
      </a:defRPr>
    </a:lvl1pPr>
    <a:lvl2pPr marL="457200" algn="l" rtl="0" fontAlgn="base">
      <a:lnSpc>
        <a:spcPct val="110000"/>
      </a:lnSpc>
      <a:spcBef>
        <a:spcPct val="20000"/>
      </a:spcBef>
      <a:spcAft>
        <a:spcPct val="0"/>
      </a:spcAft>
      <a:buClr>
        <a:srgbClr val="3367CD"/>
      </a:buClr>
      <a:defRPr sz="1600" kern="1200">
        <a:solidFill>
          <a:schemeClr val="bg1"/>
        </a:solidFill>
        <a:latin typeface="Arial" charset="0"/>
        <a:ea typeface="+mn-ea"/>
        <a:cs typeface="+mn-cs"/>
      </a:defRPr>
    </a:lvl2pPr>
    <a:lvl3pPr marL="914400" algn="l" rtl="0" fontAlgn="base">
      <a:lnSpc>
        <a:spcPct val="110000"/>
      </a:lnSpc>
      <a:spcBef>
        <a:spcPct val="20000"/>
      </a:spcBef>
      <a:spcAft>
        <a:spcPct val="0"/>
      </a:spcAft>
      <a:buClr>
        <a:srgbClr val="3367CD"/>
      </a:buClr>
      <a:defRPr sz="1600" kern="1200">
        <a:solidFill>
          <a:schemeClr val="bg1"/>
        </a:solidFill>
        <a:latin typeface="Arial" charset="0"/>
        <a:ea typeface="+mn-ea"/>
        <a:cs typeface="+mn-cs"/>
      </a:defRPr>
    </a:lvl3pPr>
    <a:lvl4pPr marL="1371600" algn="l" rtl="0" fontAlgn="base">
      <a:lnSpc>
        <a:spcPct val="110000"/>
      </a:lnSpc>
      <a:spcBef>
        <a:spcPct val="20000"/>
      </a:spcBef>
      <a:spcAft>
        <a:spcPct val="0"/>
      </a:spcAft>
      <a:buClr>
        <a:srgbClr val="3367CD"/>
      </a:buClr>
      <a:defRPr sz="1600" kern="1200">
        <a:solidFill>
          <a:schemeClr val="bg1"/>
        </a:solidFill>
        <a:latin typeface="Arial" charset="0"/>
        <a:ea typeface="+mn-ea"/>
        <a:cs typeface="+mn-cs"/>
      </a:defRPr>
    </a:lvl4pPr>
    <a:lvl5pPr marL="1828800" algn="l" rtl="0" fontAlgn="base">
      <a:lnSpc>
        <a:spcPct val="110000"/>
      </a:lnSpc>
      <a:spcBef>
        <a:spcPct val="20000"/>
      </a:spcBef>
      <a:spcAft>
        <a:spcPct val="0"/>
      </a:spcAft>
      <a:buClr>
        <a:srgbClr val="3367CD"/>
      </a:buClr>
      <a:defRPr sz="1600"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bg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A48B"/>
    <a:srgbClr val="139D5B"/>
    <a:srgbClr val="669900"/>
    <a:srgbClr val="66FF33"/>
    <a:srgbClr val="3467CD"/>
    <a:srgbClr val="FF9900"/>
    <a:srgbClr val="0067C6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87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-9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659" cy="492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4" y="0"/>
            <a:ext cx="2945659" cy="492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89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5038" y="739775"/>
            <a:ext cx="4927600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89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681975"/>
            <a:ext cx="5438140" cy="44355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362238"/>
            <a:ext cx="2945659" cy="492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89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4" y="9362238"/>
            <a:ext cx="2945659" cy="492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defRPr sz="1200">
                <a:solidFill>
                  <a:schemeClr val="tx1"/>
                </a:solidFill>
              </a:defRPr>
            </a:lvl1pPr>
          </a:lstStyle>
          <a:p>
            <a:fld id="{E92DF921-F183-404A-B253-23E4745AA69A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066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838200" y="3200400"/>
            <a:ext cx="7924800" cy="1143000"/>
          </a:xfrm>
        </p:spPr>
        <p:txBody>
          <a:bodyPr anchor="ctr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38200" y="4783138"/>
            <a:ext cx="6024563" cy="1027112"/>
          </a:xfrm>
        </p:spPr>
        <p:txBody>
          <a:bodyPr/>
          <a:lstStyle>
            <a:lvl1pPr marL="0" indent="0">
              <a:buFontTx/>
              <a:buNone/>
              <a:defRPr sz="1600">
                <a:solidFill>
                  <a:srgbClr val="0067C6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3657600" y="6538913"/>
            <a:ext cx="2005013" cy="19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  <a:buClrTx/>
              <a:buFontTx/>
              <a:buChar char="©"/>
            </a:pPr>
            <a:r>
              <a:rPr lang="en-US" sz="700">
                <a:solidFill>
                  <a:schemeClr val="tx1"/>
                </a:solidFill>
              </a:rPr>
              <a:t> 2010 Eaton Corporation. All rights reserved</a:t>
            </a:r>
            <a:r>
              <a:rPr lang="en-US" sz="700"/>
              <a:t>.</a:t>
            </a:r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381000" y="0"/>
            <a:ext cx="8763000" cy="3200400"/>
          </a:xfrm>
          <a:prstGeom prst="rect">
            <a:avLst/>
          </a:prstGeom>
          <a:noFill/>
          <a:ln w="3175" algn="ctr">
            <a:solidFill>
              <a:srgbClr val="B2B2B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pic>
        <p:nvPicPr>
          <p:cNvPr id="5131" name="Picture 11" descr="eaton_signature_colo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6115050"/>
            <a:ext cx="1676400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866158"/>
      </p:ext>
    </p:extLst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0"/>
            <a:ext cx="1981200" cy="6248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0"/>
            <a:ext cx="5791200" cy="6248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232233"/>
      </p:ext>
    </p:extLst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 err="1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>
                <a:solidFill>
                  <a:schemeClr val="tx1"/>
                </a:solidFill>
                <a:latin typeface="Calibri" panose="020F0502020204030204" pitchFamily="34" charset="0"/>
              </a:rPr>
              <a:t>Utilizando o ServiceRanger4</a:t>
            </a:r>
            <a:endParaRPr lang="en-US" sz="2400" dirty="0" smtClean="0"/>
          </a:p>
        </p:txBody>
      </p:sp>
      <p:pic>
        <p:nvPicPr>
          <p:cNvPr id="5" name="Imagem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00392" y="260648"/>
            <a:ext cx="689935" cy="1251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435840"/>
      </p:ext>
    </p:extLst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64087043"/>
      </p:ext>
    </p:extLst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9788" y="1552575"/>
            <a:ext cx="3884612" cy="4695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552575"/>
            <a:ext cx="3886200" cy="4695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133026"/>
      </p:ext>
    </p:extLst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942909"/>
      </p:ext>
    </p:extLst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620828"/>
      </p:ext>
    </p:extLst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5946249"/>
      </p:ext>
    </p:extLst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14236293"/>
      </p:ext>
    </p:extLst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94620868"/>
      </p:ext>
    </p:extLst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9788" y="1552575"/>
            <a:ext cx="7923212" cy="469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099" name="Line 3"/>
          <p:cNvSpPr>
            <a:spLocks noChangeShapeType="1"/>
          </p:cNvSpPr>
          <p:nvPr/>
        </p:nvSpPr>
        <p:spPr bwMode="auto">
          <a:xfrm>
            <a:off x="0" y="1133475"/>
            <a:ext cx="7668344" cy="0"/>
          </a:xfrm>
          <a:prstGeom prst="line">
            <a:avLst/>
          </a:prstGeom>
          <a:ln>
            <a:headEnd/>
            <a:tailEnd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0"/>
            <a:ext cx="7924800" cy="109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title</a:t>
            </a: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6781800" y="6477000"/>
            <a:ext cx="19050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  <a:buClrTx/>
            </a:pPr>
            <a:fld id="{74569447-C50D-4FA4-B3D2-B8CD35DB7931}" type="slidenum">
              <a:rPr lang="en-US" sz="1000">
                <a:solidFill>
                  <a:srgbClr val="FFFFFF"/>
                </a:solidFill>
              </a:rPr>
              <a:pPr eaLnBrk="0" hangingPunct="0">
                <a:lnSpc>
                  <a:spcPct val="100000"/>
                </a:lnSpc>
                <a:spcBef>
                  <a:spcPct val="0"/>
                </a:spcBef>
                <a:buClrTx/>
              </a:pPr>
              <a:t>‹nº›</a:t>
            </a:fld>
            <a:endParaRPr lang="en-US" sz="1000">
              <a:solidFill>
                <a:srgbClr val="FFFFFF"/>
              </a:solidFill>
            </a:endParaRPr>
          </a:p>
        </p:txBody>
      </p:sp>
      <p:sp>
        <p:nvSpPr>
          <p:cNvPr id="4131" name="Rectangle 35"/>
          <p:cNvSpPr>
            <a:spLocks noChangeArrowheads="1"/>
          </p:cNvSpPr>
          <p:nvPr/>
        </p:nvSpPr>
        <p:spPr bwMode="auto">
          <a:xfrm>
            <a:off x="6705600" y="655320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>
              <a:lnSpc>
                <a:spcPct val="100000"/>
              </a:lnSpc>
              <a:spcBef>
                <a:spcPct val="0"/>
              </a:spcBef>
              <a:buClrTx/>
            </a:pPr>
            <a:fld id="{E2CC02BF-EA84-47D5-BA91-035F77F371FA}" type="slidenum">
              <a:rPr lang="en-US" sz="900">
                <a:solidFill>
                  <a:srgbClr val="0C86F4"/>
                </a:solidFill>
              </a:rPr>
              <a:pPr algn="r">
                <a:lnSpc>
                  <a:spcPct val="100000"/>
                </a:lnSpc>
                <a:spcBef>
                  <a:spcPct val="0"/>
                </a:spcBef>
                <a:buClrTx/>
              </a:pPr>
              <a:t>‹nº›</a:t>
            </a:fld>
            <a:endParaRPr lang="en-US" sz="900">
              <a:solidFill>
                <a:srgbClr val="0C86F4"/>
              </a:solidFill>
            </a:endParaRPr>
          </a:p>
        </p:txBody>
      </p:sp>
      <p:sp>
        <p:nvSpPr>
          <p:cNvPr id="4132" name="Text Box 36"/>
          <p:cNvSpPr txBox="1">
            <a:spLocks noChangeArrowheads="1"/>
          </p:cNvSpPr>
          <p:nvPr/>
        </p:nvSpPr>
        <p:spPr bwMode="auto">
          <a:xfrm>
            <a:off x="3657600" y="6538913"/>
            <a:ext cx="2005013" cy="19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  <a:buClrTx/>
              <a:buFontTx/>
              <a:buChar char="©"/>
            </a:pPr>
            <a:r>
              <a:rPr lang="en-US" sz="700">
                <a:solidFill>
                  <a:schemeClr val="tx1"/>
                </a:solidFill>
              </a:rPr>
              <a:t> 2009 Eaton Corporation. All rights reserved</a:t>
            </a:r>
            <a:r>
              <a:rPr lang="en-US" sz="700"/>
              <a:t>.</a:t>
            </a:r>
          </a:p>
        </p:txBody>
      </p:sp>
      <p:pic>
        <p:nvPicPr>
          <p:cNvPr id="4133" name="Picture 37" descr="eaton_signature_color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363" y="6370638"/>
            <a:ext cx="1143000" cy="441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spd="med">
    <p:wipe dir="d"/>
  </p:transition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9pPr>
    </p:titleStyle>
    <p:bodyStyle>
      <a:lvl1pPr marL="342900" indent="-34290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rgbClr val="0067C6"/>
        </a:buClr>
        <a:buChar char="•"/>
        <a:defRPr sz="2800">
          <a:solidFill>
            <a:srgbClr val="29292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rgbClr val="0067C6"/>
        </a:buClr>
        <a:buChar char="•"/>
        <a:defRPr sz="2400">
          <a:solidFill>
            <a:srgbClr val="292929"/>
          </a:solidFill>
          <a:latin typeface="+mn-lt"/>
        </a:defRPr>
      </a:lvl2pPr>
      <a:lvl3pPr marL="1143000" indent="-22860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rgbClr val="0067C6"/>
        </a:buClr>
        <a:buChar char="•"/>
        <a:defRPr sz="2000">
          <a:solidFill>
            <a:srgbClr val="292929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067C6"/>
        </a:buClr>
        <a:buChar char="•"/>
        <a:defRPr sz="2000">
          <a:solidFill>
            <a:srgbClr val="292929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SzPct val="65000"/>
        <a:buFont typeface="Monotype Sorts" pitchFamily="2" charset="2"/>
        <a:buChar char="l"/>
        <a:defRPr sz="20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SzPct val="65000"/>
        <a:buFont typeface="Monotype Sorts" pitchFamily="2" charset="2"/>
        <a:buChar char="l"/>
        <a:defRPr sz="20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SzPct val="65000"/>
        <a:buFont typeface="Monotype Sorts" pitchFamily="2" charset="2"/>
        <a:buChar char="l"/>
        <a:defRPr sz="20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SzPct val="65000"/>
        <a:buFont typeface="Monotype Sorts" pitchFamily="2" charset="2"/>
        <a:buChar char="l"/>
        <a:defRPr sz="20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SzPct val="65000"/>
        <a:buFont typeface="Monotype Sorts" pitchFamily="2" charset="2"/>
        <a:buChar char="l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3438128"/>
            <a:ext cx="7924800" cy="1143000"/>
          </a:xfrm>
        </p:spPr>
        <p:txBody>
          <a:bodyPr/>
          <a:lstStyle/>
          <a:p>
            <a:r>
              <a:rPr lang="pt-BR" b="1" dirty="0" smtClean="0">
                <a:latin typeface="Calibri Light" panose="020F0302020204030204" pitchFamily="34" charset="0"/>
              </a:rPr>
              <a:t>ServiceRanger</a:t>
            </a:r>
            <a:r>
              <a:rPr lang="pt-BR" dirty="0" smtClean="0"/>
              <a:t/>
            </a:r>
            <a:br>
              <a:rPr lang="pt-BR" dirty="0" smtClean="0"/>
            </a:br>
            <a:r>
              <a:rPr lang="pt-BR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Monitoramento </a:t>
            </a:r>
            <a:r>
              <a:rPr lang="pt-BR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de Dados em Tempo Real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BR" dirty="0" smtClean="0"/>
              <a:t>Outubro / 2015</a:t>
            </a:r>
          </a:p>
          <a:p>
            <a:r>
              <a:rPr lang="pt-BR" dirty="0" smtClean="0"/>
              <a:t>Francisco Peres Sanches</a:t>
            </a:r>
            <a:endParaRPr lang="en-US" dirty="0"/>
          </a:p>
        </p:txBody>
      </p:sp>
      <p:pic>
        <p:nvPicPr>
          <p:cNvPr id="49159" name="Picture 7" descr="Eaton PBW Fla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2" t="19516" b="8365"/>
          <a:stretch>
            <a:fillRect/>
          </a:stretch>
        </p:blipFill>
        <p:spPr bwMode="auto">
          <a:xfrm>
            <a:off x="381000" y="0"/>
            <a:ext cx="8763000" cy="324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Monitoração de Dados</a:t>
            </a:r>
            <a:endParaRPr lang="en-US" sz="2400" dirty="0" smtClean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6151" y="1288868"/>
            <a:ext cx="5442854" cy="4855439"/>
          </a:xfrm>
          <a:prstGeom prst="rect">
            <a:avLst/>
          </a:prstGeom>
        </p:spPr>
      </p:pic>
      <p:grpSp>
        <p:nvGrpSpPr>
          <p:cNvPr id="13" name="Grupo 12"/>
          <p:cNvGrpSpPr/>
          <p:nvPr/>
        </p:nvGrpSpPr>
        <p:grpSpPr>
          <a:xfrm>
            <a:off x="516384" y="1740478"/>
            <a:ext cx="3808521" cy="1148375"/>
            <a:chOff x="-137847" y="2864418"/>
            <a:chExt cx="3808521" cy="1148375"/>
          </a:xfrm>
        </p:grpSpPr>
        <p:sp>
          <p:nvSpPr>
            <p:cNvPr id="14" name="Retângulo de cantos arredondados 13"/>
            <p:cNvSpPr/>
            <p:nvPr/>
          </p:nvSpPr>
          <p:spPr bwMode="auto">
            <a:xfrm>
              <a:off x="2653393" y="2864418"/>
              <a:ext cx="1017281" cy="385649"/>
            </a:xfrm>
            <a:prstGeom prst="roundRect">
              <a:avLst>
                <a:gd name="adj" fmla="val 4336"/>
              </a:avLst>
            </a:prstGeom>
            <a:solidFill>
              <a:srgbClr val="FFFF00">
                <a:alpha val="20000"/>
              </a:srgbClr>
            </a:solidFill>
            <a:ln/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17" name="CaixaDeTexto 16"/>
            <p:cNvSpPr txBox="1"/>
            <p:nvPr/>
          </p:nvSpPr>
          <p:spPr>
            <a:xfrm>
              <a:off x="-137847" y="3529904"/>
              <a:ext cx="1346912" cy="482889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pt-BR" sz="1200" dirty="0" smtClean="0">
                  <a:solidFill>
                    <a:schemeClr val="tx1"/>
                  </a:solidFill>
                </a:rPr>
                <a:t>Aba </a:t>
              </a:r>
              <a:r>
                <a:rPr lang="pt-BR" sz="1200" dirty="0" err="1" smtClean="0">
                  <a:solidFill>
                    <a:schemeClr val="tx1"/>
                  </a:solidFill>
                </a:rPr>
                <a:t>Components</a:t>
              </a:r>
              <a:endParaRPr lang="pt-BR" sz="1200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19" name="Conector de seta reta 18"/>
          <p:cNvCxnSpPr/>
          <p:nvPr/>
        </p:nvCxnSpPr>
        <p:spPr bwMode="auto">
          <a:xfrm flipV="1">
            <a:off x="1689465" y="1994263"/>
            <a:ext cx="1618159" cy="583474"/>
          </a:xfrm>
          <a:prstGeom prst="straightConnector1">
            <a:avLst/>
          </a:prstGeom>
          <a:ln>
            <a:tailEnd type="arrow"/>
          </a:ln>
          <a:ex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340435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924800" cy="1096963"/>
          </a:xfrm>
        </p:spPr>
        <p:txBody>
          <a:bodyPr/>
          <a:lstStyle/>
          <a:p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67C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50181" name="Picture 5" descr="eaton_signature_white on blu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2438400"/>
            <a:ext cx="4089400" cy="172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1595" y="2889349"/>
            <a:ext cx="1576969" cy="395377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600" y="1717200"/>
            <a:ext cx="5567324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0" name="Conector reto 9"/>
          <p:cNvCxnSpPr/>
          <p:nvPr/>
        </p:nvCxnSpPr>
        <p:spPr bwMode="auto">
          <a:xfrm>
            <a:off x="435429" y="2638697"/>
            <a:ext cx="0" cy="437316"/>
          </a:xfrm>
          <a:prstGeom prst="line">
            <a:avLst/>
          </a:prstGeom>
          <a:ln/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Conector de seta reta 10"/>
          <p:cNvCxnSpPr/>
          <p:nvPr/>
        </p:nvCxnSpPr>
        <p:spPr bwMode="auto">
          <a:xfrm>
            <a:off x="435429" y="3076013"/>
            <a:ext cx="373048" cy="0"/>
          </a:xfrm>
          <a:prstGeom prst="straightConnector1">
            <a:avLst/>
          </a:prstGeom>
          <a:ln>
            <a:tailEnd type="arrow"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Monitoração de Dados</a:t>
            </a:r>
            <a:endParaRPr lang="en-US" sz="2400" dirty="0" smtClean="0"/>
          </a:p>
        </p:txBody>
      </p:sp>
      <p:sp>
        <p:nvSpPr>
          <p:cNvPr id="9" name="Retângulo de cantos arredondados 8"/>
          <p:cNvSpPr/>
          <p:nvPr/>
        </p:nvSpPr>
        <p:spPr bwMode="auto">
          <a:xfrm>
            <a:off x="200297" y="2220686"/>
            <a:ext cx="844732" cy="418011"/>
          </a:xfrm>
          <a:prstGeom prst="roundRect">
            <a:avLst/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Go To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559659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600" y="1717200"/>
            <a:ext cx="5567324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Monitoração de Dados</a:t>
            </a:r>
            <a:endParaRPr lang="en-US" sz="2400" dirty="0" smtClean="0"/>
          </a:p>
        </p:txBody>
      </p:sp>
      <p:grpSp>
        <p:nvGrpSpPr>
          <p:cNvPr id="2" name="Grupo 1"/>
          <p:cNvGrpSpPr/>
          <p:nvPr/>
        </p:nvGrpSpPr>
        <p:grpSpPr>
          <a:xfrm>
            <a:off x="290301" y="2806046"/>
            <a:ext cx="3227963" cy="2546189"/>
            <a:chOff x="290301" y="2806046"/>
            <a:chExt cx="3227963" cy="2546189"/>
          </a:xfrm>
        </p:grpSpPr>
        <p:sp>
          <p:nvSpPr>
            <p:cNvPr id="13" name="Retângulo de cantos arredondados 12"/>
            <p:cNvSpPr/>
            <p:nvPr/>
          </p:nvSpPr>
          <p:spPr bwMode="auto">
            <a:xfrm>
              <a:off x="2559600" y="2806046"/>
              <a:ext cx="958664" cy="1785258"/>
            </a:xfrm>
            <a:prstGeom prst="roundRect">
              <a:avLst/>
            </a:prstGeom>
            <a:solidFill>
              <a:srgbClr val="FFFF00">
                <a:alpha val="20000"/>
              </a:srgbClr>
            </a:solidFill>
            <a:ln/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grpSp>
          <p:nvGrpSpPr>
            <p:cNvPr id="14" name="Grupo 13"/>
            <p:cNvGrpSpPr/>
            <p:nvPr/>
          </p:nvGrpSpPr>
          <p:grpSpPr>
            <a:xfrm>
              <a:off x="290301" y="4312628"/>
              <a:ext cx="3005904" cy="1039607"/>
              <a:chOff x="8641181" y="-528519"/>
              <a:chExt cx="3005904" cy="1039607"/>
            </a:xfrm>
          </p:grpSpPr>
          <p:sp>
            <p:nvSpPr>
              <p:cNvPr id="15" name="CaixaDeTexto 14"/>
              <p:cNvSpPr txBox="1"/>
              <p:nvPr/>
            </p:nvSpPr>
            <p:spPr>
              <a:xfrm>
                <a:off x="8641181" y="231331"/>
                <a:ext cx="2693825" cy="279757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pt-BR" sz="1200" dirty="0" smtClean="0">
                    <a:solidFill>
                      <a:schemeClr val="tx1"/>
                    </a:solidFill>
                  </a:rPr>
                  <a:t>Tipos de Parâmetros a Monitorar</a:t>
                </a:r>
                <a:endParaRPr lang="pt-BR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6" name="Forma livre 15"/>
              <p:cNvSpPr/>
              <p:nvPr/>
            </p:nvSpPr>
            <p:spPr bwMode="auto">
              <a:xfrm rot="5400000" flipH="1">
                <a:off x="10893793" y="-323867"/>
                <a:ext cx="957943" cy="548640"/>
              </a:xfrm>
              <a:custGeom>
                <a:avLst/>
                <a:gdLst>
                  <a:gd name="connsiteX0" fmla="*/ 0 w 1158240"/>
                  <a:gd name="connsiteY0" fmla="*/ 513805 h 513805"/>
                  <a:gd name="connsiteX1" fmla="*/ 278674 w 1158240"/>
                  <a:gd name="connsiteY1" fmla="*/ 95794 h 513805"/>
                  <a:gd name="connsiteX2" fmla="*/ 1158240 w 1158240"/>
                  <a:gd name="connsiteY2" fmla="*/ 0 h 513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58240" h="513805">
                    <a:moveTo>
                      <a:pt x="0" y="513805"/>
                    </a:moveTo>
                    <a:cubicBezTo>
                      <a:pt x="42817" y="347616"/>
                      <a:pt x="85634" y="181428"/>
                      <a:pt x="278674" y="95794"/>
                    </a:cubicBezTo>
                    <a:cubicBezTo>
                      <a:pt x="471714" y="10160"/>
                      <a:pt x="814977" y="5080"/>
                      <a:pt x="1158240" y="0"/>
                    </a:cubicBezTo>
                  </a:path>
                </a:pathLst>
              </a:custGeom>
              <a:ln>
                <a:tailEnd type="triangle" w="lg" len="lg"/>
              </a:ln>
              <a:extLst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1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3367CD"/>
                  </a:buClr>
                  <a:buSzTx/>
                  <a:buFontTx/>
                  <a:buNone/>
                  <a:tabLst/>
                </a:pPr>
                <a:endParaRPr kumimoji="0" lang="pt-BR" sz="16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6575299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600" y="1717200"/>
            <a:ext cx="5567324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Monitoração de Dados</a:t>
            </a:r>
            <a:endParaRPr lang="en-US" sz="2400" dirty="0" smtClean="0"/>
          </a:p>
        </p:txBody>
      </p:sp>
      <p:grpSp>
        <p:nvGrpSpPr>
          <p:cNvPr id="17" name="Grupo 16"/>
          <p:cNvGrpSpPr/>
          <p:nvPr/>
        </p:nvGrpSpPr>
        <p:grpSpPr>
          <a:xfrm>
            <a:off x="1854956" y="2958445"/>
            <a:ext cx="3488306" cy="2801964"/>
            <a:chOff x="88575" y="2806045"/>
            <a:chExt cx="3488306" cy="2801964"/>
          </a:xfrm>
        </p:grpSpPr>
        <p:sp>
          <p:nvSpPr>
            <p:cNvPr id="18" name="Retângulo de cantos arredondados 17"/>
            <p:cNvSpPr/>
            <p:nvPr/>
          </p:nvSpPr>
          <p:spPr bwMode="auto">
            <a:xfrm>
              <a:off x="2559600" y="2806045"/>
              <a:ext cx="1017281" cy="2754377"/>
            </a:xfrm>
            <a:prstGeom prst="roundRect">
              <a:avLst>
                <a:gd name="adj" fmla="val 4336"/>
              </a:avLst>
            </a:prstGeom>
            <a:solidFill>
              <a:srgbClr val="FFFF00">
                <a:alpha val="20000"/>
              </a:srgbClr>
            </a:solidFill>
            <a:ln/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grpSp>
          <p:nvGrpSpPr>
            <p:cNvPr id="19" name="Grupo 18"/>
            <p:cNvGrpSpPr/>
            <p:nvPr/>
          </p:nvGrpSpPr>
          <p:grpSpPr>
            <a:xfrm>
              <a:off x="88575" y="4312628"/>
              <a:ext cx="3207630" cy="1295381"/>
              <a:chOff x="8439455" y="-528519"/>
              <a:chExt cx="3207630" cy="1295381"/>
            </a:xfrm>
          </p:grpSpPr>
          <p:sp>
            <p:nvSpPr>
              <p:cNvPr id="20" name="CaixaDeTexto 19"/>
              <p:cNvSpPr txBox="1"/>
              <p:nvPr/>
            </p:nvSpPr>
            <p:spPr>
              <a:xfrm>
                <a:off x="8439455" y="231331"/>
                <a:ext cx="2693825" cy="535531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pt-BR" sz="1200" dirty="0" smtClean="0">
                    <a:solidFill>
                      <a:schemeClr val="tx1"/>
                    </a:solidFill>
                  </a:rPr>
                  <a:t>Arquivos de configuração</a:t>
                </a:r>
              </a:p>
              <a:p>
                <a:pPr algn="ctr"/>
                <a:r>
                  <a:rPr lang="pt-BR" sz="1200" dirty="0" smtClean="0">
                    <a:solidFill>
                      <a:schemeClr val="tx1"/>
                    </a:solidFill>
                  </a:rPr>
                  <a:t>pré configurados</a:t>
                </a:r>
                <a:endParaRPr lang="pt-BR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Forma livre 20"/>
              <p:cNvSpPr/>
              <p:nvPr/>
            </p:nvSpPr>
            <p:spPr bwMode="auto">
              <a:xfrm rot="5400000" flipH="1">
                <a:off x="10893793" y="-323867"/>
                <a:ext cx="957943" cy="548640"/>
              </a:xfrm>
              <a:custGeom>
                <a:avLst/>
                <a:gdLst>
                  <a:gd name="connsiteX0" fmla="*/ 0 w 1158240"/>
                  <a:gd name="connsiteY0" fmla="*/ 513805 h 513805"/>
                  <a:gd name="connsiteX1" fmla="*/ 278674 w 1158240"/>
                  <a:gd name="connsiteY1" fmla="*/ 95794 h 513805"/>
                  <a:gd name="connsiteX2" fmla="*/ 1158240 w 1158240"/>
                  <a:gd name="connsiteY2" fmla="*/ 0 h 513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58240" h="513805">
                    <a:moveTo>
                      <a:pt x="0" y="513805"/>
                    </a:moveTo>
                    <a:cubicBezTo>
                      <a:pt x="42817" y="347616"/>
                      <a:pt x="85634" y="181428"/>
                      <a:pt x="278674" y="95794"/>
                    </a:cubicBezTo>
                    <a:cubicBezTo>
                      <a:pt x="471714" y="10160"/>
                      <a:pt x="814977" y="5080"/>
                      <a:pt x="1158240" y="0"/>
                    </a:cubicBezTo>
                  </a:path>
                </a:pathLst>
              </a:custGeom>
              <a:ln>
                <a:tailEnd type="triangle" w="lg" len="lg"/>
              </a:ln>
              <a:extLst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1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3367CD"/>
                  </a:buClr>
                  <a:buSzTx/>
                  <a:buFontTx/>
                  <a:buNone/>
                  <a:tabLst/>
                </a:pPr>
                <a:endParaRPr kumimoji="0" lang="pt-BR" sz="16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3718253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600" y="1717200"/>
            <a:ext cx="5567324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Monitoração de Dados</a:t>
            </a:r>
            <a:endParaRPr lang="en-US" sz="2400" dirty="0" smtClean="0"/>
          </a:p>
        </p:txBody>
      </p:sp>
      <p:grpSp>
        <p:nvGrpSpPr>
          <p:cNvPr id="22" name="Grupo 21"/>
          <p:cNvGrpSpPr/>
          <p:nvPr/>
        </p:nvGrpSpPr>
        <p:grpSpPr>
          <a:xfrm>
            <a:off x="2804628" y="3045528"/>
            <a:ext cx="3488306" cy="2749322"/>
            <a:chOff x="88575" y="2806045"/>
            <a:chExt cx="3488306" cy="2749322"/>
          </a:xfrm>
        </p:grpSpPr>
        <p:sp>
          <p:nvSpPr>
            <p:cNvPr id="23" name="Retângulo de cantos arredondados 22"/>
            <p:cNvSpPr/>
            <p:nvPr/>
          </p:nvSpPr>
          <p:spPr bwMode="auto">
            <a:xfrm>
              <a:off x="2559600" y="2806045"/>
              <a:ext cx="1017281" cy="385649"/>
            </a:xfrm>
            <a:prstGeom prst="roundRect">
              <a:avLst>
                <a:gd name="adj" fmla="val 4336"/>
              </a:avLst>
            </a:prstGeom>
            <a:solidFill>
              <a:srgbClr val="FFFF00">
                <a:alpha val="20000"/>
              </a:srgbClr>
            </a:solidFill>
            <a:ln/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grpSp>
          <p:nvGrpSpPr>
            <p:cNvPr id="24" name="Grupo 23"/>
            <p:cNvGrpSpPr/>
            <p:nvPr/>
          </p:nvGrpSpPr>
          <p:grpSpPr>
            <a:xfrm>
              <a:off x="88575" y="3113316"/>
              <a:ext cx="3207630" cy="2442051"/>
              <a:chOff x="8439455" y="-1727831"/>
              <a:chExt cx="3207630" cy="2442051"/>
            </a:xfrm>
          </p:grpSpPr>
          <p:sp>
            <p:nvSpPr>
              <p:cNvPr id="25" name="CaixaDeTexto 24"/>
              <p:cNvSpPr txBox="1"/>
              <p:nvPr/>
            </p:nvSpPr>
            <p:spPr>
              <a:xfrm>
                <a:off x="8439455" y="231331"/>
                <a:ext cx="2693825" cy="482889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pt-BR" sz="1200" dirty="0" smtClean="0">
                    <a:solidFill>
                      <a:schemeClr val="tx1"/>
                    </a:solidFill>
                  </a:rPr>
                  <a:t>Arquivos de configuração personalizados</a:t>
                </a:r>
                <a:endParaRPr lang="pt-BR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Forma livre 25"/>
              <p:cNvSpPr/>
              <p:nvPr/>
            </p:nvSpPr>
            <p:spPr bwMode="auto">
              <a:xfrm rot="5400000" flipH="1">
                <a:off x="10294137" y="-923523"/>
                <a:ext cx="2157255" cy="548640"/>
              </a:xfrm>
              <a:custGeom>
                <a:avLst/>
                <a:gdLst>
                  <a:gd name="connsiteX0" fmla="*/ 0 w 1158240"/>
                  <a:gd name="connsiteY0" fmla="*/ 513805 h 513805"/>
                  <a:gd name="connsiteX1" fmla="*/ 278674 w 1158240"/>
                  <a:gd name="connsiteY1" fmla="*/ 95794 h 513805"/>
                  <a:gd name="connsiteX2" fmla="*/ 1158240 w 1158240"/>
                  <a:gd name="connsiteY2" fmla="*/ 0 h 513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58240" h="513805">
                    <a:moveTo>
                      <a:pt x="0" y="513805"/>
                    </a:moveTo>
                    <a:cubicBezTo>
                      <a:pt x="42817" y="347616"/>
                      <a:pt x="85634" y="181428"/>
                      <a:pt x="278674" y="95794"/>
                    </a:cubicBezTo>
                    <a:cubicBezTo>
                      <a:pt x="471714" y="10160"/>
                      <a:pt x="814977" y="5080"/>
                      <a:pt x="1158240" y="0"/>
                    </a:cubicBezTo>
                  </a:path>
                </a:pathLst>
              </a:custGeom>
              <a:ln>
                <a:tailEnd type="triangle" w="lg" len="lg"/>
              </a:ln>
              <a:extLst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1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3367CD"/>
                  </a:buClr>
                  <a:buSzTx/>
                  <a:buFontTx/>
                  <a:buNone/>
                  <a:tabLst/>
                </a:pPr>
                <a:endParaRPr kumimoji="0" lang="pt-BR" sz="16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3718253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600" y="1717200"/>
            <a:ext cx="5567324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Monitoração de Dados</a:t>
            </a:r>
            <a:endParaRPr lang="en-US" sz="2400" dirty="0" smtClean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7135" y="2164360"/>
            <a:ext cx="4108450" cy="415237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</p:pic>
      <p:cxnSp>
        <p:nvCxnSpPr>
          <p:cNvPr id="5" name="Conector de seta reta 4"/>
          <p:cNvCxnSpPr/>
          <p:nvPr/>
        </p:nvCxnSpPr>
        <p:spPr bwMode="auto">
          <a:xfrm>
            <a:off x="3222171" y="4058194"/>
            <a:ext cx="1593669" cy="252549"/>
          </a:xfrm>
          <a:prstGeom prst="straightConnector1">
            <a:avLst/>
          </a:prstGeom>
          <a:ln>
            <a:tailEnd type="arrow"/>
          </a:ln>
          <a:extLst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7" name="Conector de seta reta 16"/>
          <p:cNvCxnSpPr/>
          <p:nvPr/>
        </p:nvCxnSpPr>
        <p:spPr bwMode="auto">
          <a:xfrm>
            <a:off x="3217809" y="4045123"/>
            <a:ext cx="1593669" cy="252549"/>
          </a:xfrm>
          <a:prstGeom prst="straightConnector1">
            <a:avLst/>
          </a:prstGeom>
          <a:ln>
            <a:tailEnd type="arrow"/>
          </a:ln>
          <a:ex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Elipse 6"/>
          <p:cNvSpPr/>
          <p:nvPr/>
        </p:nvSpPr>
        <p:spPr bwMode="auto">
          <a:xfrm>
            <a:off x="2448564" y="2743200"/>
            <a:ext cx="1278571" cy="2107474"/>
          </a:xfrm>
          <a:prstGeom prst="ellipse">
            <a:avLst/>
          </a:prstGeom>
          <a:noFill/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845194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600" y="1717200"/>
            <a:ext cx="5567324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Monitoração de Dados</a:t>
            </a:r>
            <a:endParaRPr lang="en-US" sz="2400" dirty="0" smtClean="0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2515" y="1525298"/>
            <a:ext cx="3959360" cy="1072898"/>
          </a:xfrm>
          <a:prstGeom prst="rect">
            <a:avLst/>
          </a:prstGeom>
          <a:solidFill>
            <a:schemeClr val="bg1">
              <a:lumMod val="95000"/>
            </a:schemeClr>
          </a:solidFill>
          <a:ln w="15875">
            <a:solidFill>
              <a:schemeClr val="tx1"/>
            </a:solidFill>
          </a:ln>
        </p:spPr>
      </p:pic>
      <p:cxnSp>
        <p:nvCxnSpPr>
          <p:cNvPr id="14" name="Conector de seta reta 13"/>
          <p:cNvCxnSpPr/>
          <p:nvPr/>
        </p:nvCxnSpPr>
        <p:spPr bwMode="auto">
          <a:xfrm flipV="1">
            <a:off x="3056700" y="2236850"/>
            <a:ext cx="1593669" cy="243786"/>
          </a:xfrm>
          <a:prstGeom prst="straightConnector1">
            <a:avLst/>
          </a:prstGeom>
          <a:ln>
            <a:tailEnd type="arrow"/>
          </a:ln>
          <a:extLst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5" name="Conector de seta reta 14"/>
          <p:cNvCxnSpPr/>
          <p:nvPr/>
        </p:nvCxnSpPr>
        <p:spPr bwMode="auto">
          <a:xfrm flipV="1">
            <a:off x="3052347" y="2201091"/>
            <a:ext cx="1593669" cy="279545"/>
          </a:xfrm>
          <a:prstGeom prst="straightConnector1">
            <a:avLst/>
          </a:prstGeom>
          <a:ln>
            <a:tailEnd type="arrow"/>
          </a:ln>
          <a:ex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Elipse 17"/>
          <p:cNvSpPr/>
          <p:nvPr/>
        </p:nvSpPr>
        <p:spPr bwMode="auto">
          <a:xfrm>
            <a:off x="2448564" y="2271984"/>
            <a:ext cx="898227" cy="366713"/>
          </a:xfrm>
          <a:prstGeom prst="ellipse">
            <a:avLst/>
          </a:prstGeom>
          <a:noFill/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596327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Monitoração de Dados</a:t>
            </a:r>
            <a:endParaRPr lang="en-US" sz="2400" dirty="0" smtClean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088" y="1717200"/>
            <a:ext cx="7915442" cy="4296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224768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Monitoração de Dados</a:t>
            </a:r>
            <a:endParaRPr lang="en-US" sz="2400" dirty="0" smtClean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600" y="1717200"/>
            <a:ext cx="5567324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Imagem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8266" y="2700959"/>
            <a:ext cx="5748960" cy="200210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</p:pic>
      <p:cxnSp>
        <p:nvCxnSpPr>
          <p:cNvPr id="6" name="Conector de seta reta 5"/>
          <p:cNvCxnSpPr/>
          <p:nvPr/>
        </p:nvCxnSpPr>
        <p:spPr bwMode="auto">
          <a:xfrm flipH="1">
            <a:off x="3361510" y="2595154"/>
            <a:ext cx="339636" cy="1010195"/>
          </a:xfrm>
          <a:prstGeom prst="straightConnector1">
            <a:avLst/>
          </a:prstGeom>
          <a:ln>
            <a:tailEnd type="arrow"/>
          </a:ln>
          <a:extLst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7" name="Conector de seta reta 6"/>
          <p:cNvCxnSpPr/>
          <p:nvPr/>
        </p:nvCxnSpPr>
        <p:spPr bwMode="auto">
          <a:xfrm flipH="1">
            <a:off x="3335383" y="2595154"/>
            <a:ext cx="339636" cy="1010195"/>
          </a:xfrm>
          <a:prstGeom prst="straightConnector1">
            <a:avLst/>
          </a:prstGeom>
          <a:ln>
            <a:tailEnd type="arrow"/>
          </a:ln>
          <a:ex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Elipse 15"/>
          <p:cNvSpPr/>
          <p:nvPr/>
        </p:nvSpPr>
        <p:spPr bwMode="auto">
          <a:xfrm>
            <a:off x="3087849" y="2168434"/>
            <a:ext cx="1278571" cy="661852"/>
          </a:xfrm>
          <a:prstGeom prst="ellipse">
            <a:avLst/>
          </a:prstGeom>
          <a:noFill/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384927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aton_Template">
  <a:themeElements>
    <a:clrScheme name="photo_template_june2008 1">
      <a:dk1>
        <a:srgbClr val="000000"/>
      </a:dk1>
      <a:lt1>
        <a:srgbClr val="FFFFFF"/>
      </a:lt1>
      <a:dk2>
        <a:srgbClr val="0067CD"/>
      </a:dk2>
      <a:lt2>
        <a:srgbClr val="800080"/>
      </a:lt2>
      <a:accent1>
        <a:srgbClr val="009900"/>
      </a:accent1>
      <a:accent2>
        <a:srgbClr val="FF0000"/>
      </a:accent2>
      <a:accent3>
        <a:srgbClr val="FFFFFF"/>
      </a:accent3>
      <a:accent4>
        <a:srgbClr val="000000"/>
      </a:accent4>
      <a:accent5>
        <a:srgbClr val="AACAAA"/>
      </a:accent5>
      <a:accent6>
        <a:srgbClr val="E70000"/>
      </a:accent6>
      <a:hlink>
        <a:srgbClr val="FF9900"/>
      </a:hlink>
      <a:folHlink>
        <a:srgbClr val="FFFF00"/>
      </a:folHlink>
    </a:clrScheme>
    <a:fontScheme name="photo_template_june2008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10000"/>
          </a:lnSpc>
          <a:spcBef>
            <a:spcPct val="20000"/>
          </a:spcBef>
          <a:spcAft>
            <a:spcPct val="0"/>
          </a:spcAft>
          <a:buClr>
            <a:srgbClr val="3367CD"/>
          </a:buClr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10000"/>
          </a:lnSpc>
          <a:spcBef>
            <a:spcPct val="20000"/>
          </a:spcBef>
          <a:spcAft>
            <a:spcPct val="0"/>
          </a:spcAft>
          <a:buClr>
            <a:srgbClr val="3367CD"/>
          </a:buClr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hoto_template_june2008 1">
        <a:dk1>
          <a:srgbClr val="000000"/>
        </a:dk1>
        <a:lt1>
          <a:srgbClr val="FFFFFF"/>
        </a:lt1>
        <a:dk2>
          <a:srgbClr val="0067CD"/>
        </a:dk2>
        <a:lt2>
          <a:srgbClr val="800080"/>
        </a:lt2>
        <a:accent1>
          <a:srgbClr val="00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AACAAA"/>
        </a:accent5>
        <a:accent6>
          <a:srgbClr val="E70000"/>
        </a:accent6>
        <a:hlink>
          <a:srgbClr val="FF99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Eaton_Template</Template>
  <TotalTime>6816</TotalTime>
  <Words>34</Words>
  <Application>Microsoft Office PowerPoint</Application>
  <PresentationFormat>Apresentação na tela (4:3)</PresentationFormat>
  <Paragraphs>18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11</vt:i4>
      </vt:variant>
    </vt:vector>
  </HeadingPairs>
  <TitlesOfParts>
    <vt:vector size="12" baseType="lpstr">
      <vt:lpstr>Eaton_Template</vt:lpstr>
      <vt:lpstr>ServiceRanger Monitoramento de Dados em Tempo Real</vt:lpstr>
      <vt:lpstr>ServiceRanger ServiceRanger4 – Monitoração de Dados</vt:lpstr>
      <vt:lpstr>ServiceRanger ServiceRanger4 – Monitoração de Dados</vt:lpstr>
      <vt:lpstr>ServiceRanger ServiceRanger4 – Monitoração de Dados</vt:lpstr>
      <vt:lpstr>ServiceRanger ServiceRanger4 – Monitoração de Dados</vt:lpstr>
      <vt:lpstr>ServiceRanger ServiceRanger4 – Monitoração de Dados</vt:lpstr>
      <vt:lpstr>ServiceRanger ServiceRanger4 – Monitoração de Dados</vt:lpstr>
      <vt:lpstr>ServiceRanger ServiceRanger4 – Monitoração de Dados</vt:lpstr>
      <vt:lpstr>ServiceRanger ServiceRanger4 – Monitoração de Dados</vt:lpstr>
      <vt:lpstr>ServiceRanger ServiceRanger4 – Monitoração de Dados</vt:lpstr>
      <vt:lpstr>Apresentação do PowerPoint</vt:lpstr>
    </vt:vector>
  </TitlesOfParts>
  <Company>Eaton Corp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Daimler – Eaton Portoflio</dc:title>
  <dc:creator>Bak, Michal</dc:creator>
  <cp:lastModifiedBy>Sanches, Francisco P</cp:lastModifiedBy>
  <cp:revision>483</cp:revision>
  <cp:lastPrinted>2014-05-28T18:46:13Z</cp:lastPrinted>
  <dcterms:created xsi:type="dcterms:W3CDTF">2013-06-03T16:31:52Z</dcterms:created>
  <dcterms:modified xsi:type="dcterms:W3CDTF">2015-10-27T19:17:33Z</dcterms:modified>
</cp:coreProperties>
</file>