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7"/>
  </p:notesMasterIdLst>
  <p:sldIdLst>
    <p:sldId id="256" r:id="rId2"/>
    <p:sldId id="310" r:id="rId3"/>
    <p:sldId id="311" r:id="rId4"/>
    <p:sldId id="312" r:id="rId5"/>
    <p:sldId id="313" r:id="rId6"/>
    <p:sldId id="314" r:id="rId7"/>
    <p:sldId id="317" r:id="rId8"/>
    <p:sldId id="318" r:id="rId9"/>
    <p:sldId id="319" r:id="rId10"/>
    <p:sldId id="320" r:id="rId11"/>
    <p:sldId id="321" r:id="rId12"/>
    <p:sldId id="322" r:id="rId13"/>
    <p:sldId id="323" r:id="rId14"/>
    <p:sldId id="324" r:id="rId15"/>
    <p:sldId id="257" r:id="rId16"/>
  </p:sldIdLst>
  <p:sldSz cx="9144000" cy="6858000" type="screen4x3"/>
  <p:notesSz cx="6797675" cy="9856788"/>
  <p:defaultTextStyle>
    <a:defPPr>
      <a:defRPr lang="en-US"/>
    </a:defPPr>
    <a:lvl1pPr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1pPr>
    <a:lvl2pPr marL="4572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2pPr>
    <a:lvl3pPr marL="9144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3pPr>
    <a:lvl4pPr marL="13716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4pPr>
    <a:lvl5pPr marL="18288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5pPr>
    <a:lvl6pPr marL="2286000" algn="l" defTabSz="914400" rtl="0" eaLnBrk="1" latinLnBrk="0" hangingPunct="1">
      <a:defRPr sz="1600" kern="1200">
        <a:solidFill>
          <a:schemeClr val="bg1"/>
        </a:solidFill>
        <a:latin typeface="Arial" charset="0"/>
        <a:ea typeface="+mn-ea"/>
        <a:cs typeface="+mn-cs"/>
      </a:defRPr>
    </a:lvl6pPr>
    <a:lvl7pPr marL="2743200" algn="l" defTabSz="914400" rtl="0" eaLnBrk="1" latinLnBrk="0" hangingPunct="1">
      <a:defRPr sz="1600" kern="1200">
        <a:solidFill>
          <a:schemeClr val="bg1"/>
        </a:solidFill>
        <a:latin typeface="Arial" charset="0"/>
        <a:ea typeface="+mn-ea"/>
        <a:cs typeface="+mn-cs"/>
      </a:defRPr>
    </a:lvl7pPr>
    <a:lvl8pPr marL="3200400" algn="l" defTabSz="914400" rtl="0" eaLnBrk="1" latinLnBrk="0" hangingPunct="1">
      <a:defRPr sz="1600" kern="1200">
        <a:solidFill>
          <a:schemeClr val="bg1"/>
        </a:solidFill>
        <a:latin typeface="Arial" charset="0"/>
        <a:ea typeface="+mn-ea"/>
        <a:cs typeface="+mn-cs"/>
      </a:defRPr>
    </a:lvl8pPr>
    <a:lvl9pPr marL="3657600" algn="l" defTabSz="914400" rtl="0" eaLnBrk="1" latinLnBrk="0" hangingPunct="1">
      <a:defRPr sz="1600" kern="1200">
        <a:solidFill>
          <a:schemeClr val="bg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A48B"/>
    <a:srgbClr val="139D5B"/>
    <a:srgbClr val="669900"/>
    <a:srgbClr val="66FF33"/>
    <a:srgbClr val="3467CD"/>
    <a:srgbClr val="FF9900"/>
    <a:srgbClr val="0067C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87" autoAdjust="0"/>
    <p:restoredTop sz="94660"/>
  </p:normalViewPr>
  <p:slideViewPr>
    <p:cSldViewPr snapToGrid="0">
      <p:cViewPr varScale="1">
        <p:scale>
          <a:sx n="75" d="100"/>
          <a:sy n="75" d="100"/>
        </p:scale>
        <p:origin x="-1332"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1" y="0"/>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defRPr sz="1200">
                <a:solidFill>
                  <a:schemeClr val="tx1"/>
                </a:solidFill>
              </a:defRPr>
            </a:lvl1pPr>
          </a:lstStyle>
          <a:p>
            <a:endParaRPr lang="en-US"/>
          </a:p>
        </p:txBody>
      </p:sp>
      <p:sp>
        <p:nvSpPr>
          <p:cNvPr id="38915" name="Rectangle 3"/>
          <p:cNvSpPr>
            <a:spLocks noGrp="1" noChangeArrowheads="1"/>
          </p:cNvSpPr>
          <p:nvPr>
            <p:ph type="dt" idx="1"/>
          </p:nvPr>
        </p:nvSpPr>
        <p:spPr bwMode="auto">
          <a:xfrm>
            <a:off x="3850444" y="0"/>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defRPr sz="1200">
                <a:solidFill>
                  <a:schemeClr val="tx1"/>
                </a:solidFill>
              </a:defRPr>
            </a:lvl1pPr>
          </a:lstStyle>
          <a:p>
            <a:endParaRPr lang="en-US"/>
          </a:p>
        </p:txBody>
      </p:sp>
      <p:sp>
        <p:nvSpPr>
          <p:cNvPr id="38916" name="Rectangle 4"/>
          <p:cNvSpPr>
            <a:spLocks noGrp="1" noRot="1" noChangeAspect="1" noChangeArrowheads="1" noTextEdit="1"/>
          </p:cNvSpPr>
          <p:nvPr>
            <p:ph type="sldImg" idx="2"/>
          </p:nvPr>
        </p:nvSpPr>
        <p:spPr bwMode="auto">
          <a:xfrm>
            <a:off x="935038" y="739775"/>
            <a:ext cx="4927600"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679768" y="4681975"/>
            <a:ext cx="5438140" cy="4435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18" name="Rectangle 6"/>
          <p:cNvSpPr>
            <a:spLocks noGrp="1" noChangeArrowheads="1"/>
          </p:cNvSpPr>
          <p:nvPr>
            <p:ph type="ftr" sz="quarter" idx="4"/>
          </p:nvPr>
        </p:nvSpPr>
        <p:spPr bwMode="auto">
          <a:xfrm>
            <a:off x="1" y="9362238"/>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Bef>
                <a:spcPct val="0"/>
              </a:spcBef>
              <a:buClrTx/>
              <a:defRPr sz="1200">
                <a:solidFill>
                  <a:schemeClr val="tx1"/>
                </a:solidFill>
              </a:defRPr>
            </a:lvl1pPr>
          </a:lstStyle>
          <a:p>
            <a:endParaRPr lang="en-US"/>
          </a:p>
        </p:txBody>
      </p:sp>
      <p:sp>
        <p:nvSpPr>
          <p:cNvPr id="38919" name="Rectangle 7"/>
          <p:cNvSpPr>
            <a:spLocks noGrp="1" noChangeArrowheads="1"/>
          </p:cNvSpPr>
          <p:nvPr>
            <p:ph type="sldNum" sz="quarter" idx="5"/>
          </p:nvPr>
        </p:nvSpPr>
        <p:spPr bwMode="auto">
          <a:xfrm>
            <a:off x="3850444" y="9362238"/>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Bef>
                <a:spcPct val="0"/>
              </a:spcBef>
              <a:buClrTx/>
              <a:defRPr sz="1200">
                <a:solidFill>
                  <a:schemeClr val="tx1"/>
                </a:solidFill>
              </a:defRPr>
            </a:lvl1pPr>
          </a:lstStyle>
          <a:p>
            <a:fld id="{E92DF921-F183-404A-B253-23E4745AA69A}" type="slidenum">
              <a:rPr lang="en-US"/>
              <a:pPr/>
              <a:t>‹nº›</a:t>
            </a:fld>
            <a:endParaRPr lang="en-US"/>
          </a:p>
        </p:txBody>
      </p:sp>
    </p:spTree>
    <p:extLst>
      <p:ext uri="{BB962C8B-B14F-4D97-AF65-F5344CB8AC3E}">
        <p14:creationId xmlns:p14="http://schemas.microsoft.com/office/powerpoint/2010/main" val="3339066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3" name="Rectangle 3"/>
          <p:cNvSpPr>
            <a:spLocks noGrp="1" noChangeArrowheads="1"/>
          </p:cNvSpPr>
          <p:nvPr>
            <p:ph type="ctrTitle"/>
          </p:nvPr>
        </p:nvSpPr>
        <p:spPr>
          <a:xfrm>
            <a:off x="838200" y="3200400"/>
            <a:ext cx="7924800" cy="1143000"/>
          </a:xfrm>
        </p:spPr>
        <p:txBody>
          <a:bodyPr anchor="ctr"/>
          <a:lstStyle>
            <a:lvl1pPr>
              <a:defRPr/>
            </a:lvl1pPr>
          </a:lstStyle>
          <a:p>
            <a:pPr lvl="0"/>
            <a:r>
              <a:rPr lang="en-US" noProof="0" smtClean="0"/>
              <a:t>Click to edit Master title style</a:t>
            </a:r>
          </a:p>
        </p:txBody>
      </p:sp>
      <p:sp>
        <p:nvSpPr>
          <p:cNvPr id="5124" name="Rectangle 4"/>
          <p:cNvSpPr>
            <a:spLocks noGrp="1" noChangeArrowheads="1"/>
          </p:cNvSpPr>
          <p:nvPr>
            <p:ph type="subTitle" idx="1"/>
          </p:nvPr>
        </p:nvSpPr>
        <p:spPr>
          <a:xfrm>
            <a:off x="838200" y="4783138"/>
            <a:ext cx="6024563" cy="1027112"/>
          </a:xfrm>
        </p:spPr>
        <p:txBody>
          <a:bodyPr/>
          <a:lstStyle>
            <a:lvl1pPr marL="0" indent="0">
              <a:buFontTx/>
              <a:buNone/>
              <a:defRPr sz="1600">
                <a:solidFill>
                  <a:srgbClr val="0067C6"/>
                </a:solidFill>
              </a:defRPr>
            </a:lvl1pPr>
          </a:lstStyle>
          <a:p>
            <a:pPr lvl="0"/>
            <a:r>
              <a:rPr lang="en-US" noProof="0" smtClean="0"/>
              <a:t>Click to edit Master subtitle style</a:t>
            </a:r>
          </a:p>
        </p:txBody>
      </p:sp>
      <p:sp>
        <p:nvSpPr>
          <p:cNvPr id="5127" name="Text Box 7"/>
          <p:cNvSpPr txBox="1">
            <a:spLocks noChangeArrowheads="1"/>
          </p:cNvSpPr>
          <p:nvPr/>
        </p:nvSpPr>
        <p:spPr bwMode="auto">
          <a:xfrm>
            <a:off x="3657600" y="6538913"/>
            <a:ext cx="2005013"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spcBef>
                <a:spcPct val="0"/>
              </a:spcBef>
              <a:buClrTx/>
              <a:buFontTx/>
              <a:buChar char="©"/>
            </a:pPr>
            <a:r>
              <a:rPr lang="en-US" sz="700">
                <a:solidFill>
                  <a:schemeClr val="tx1"/>
                </a:solidFill>
              </a:rPr>
              <a:t> 2010 Eaton Corporation. All rights reserved</a:t>
            </a:r>
            <a:r>
              <a:rPr lang="en-US" sz="700"/>
              <a:t>.</a:t>
            </a:r>
          </a:p>
        </p:txBody>
      </p:sp>
      <p:sp>
        <p:nvSpPr>
          <p:cNvPr id="5130" name="Rectangle 10"/>
          <p:cNvSpPr>
            <a:spLocks noChangeArrowheads="1"/>
          </p:cNvSpPr>
          <p:nvPr/>
        </p:nvSpPr>
        <p:spPr bwMode="auto">
          <a:xfrm>
            <a:off x="381000" y="0"/>
            <a:ext cx="8763000" cy="3200400"/>
          </a:xfrm>
          <a:prstGeom prst="rect">
            <a:avLst/>
          </a:prstGeom>
          <a:noFill/>
          <a:ln w="3175" algn="ctr">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pic>
        <p:nvPicPr>
          <p:cNvPr id="5131" name="Picture 11" descr="eaton_signature_col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6115050"/>
            <a:ext cx="1676400" cy="647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866158"/>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0"/>
            <a:ext cx="19812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0"/>
            <a:ext cx="57912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7232233"/>
      </p:ext>
    </p:extLst>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title"/>
          </p:nvPr>
        </p:nvSpPr>
        <p:spPr>
          <a:xfrm>
            <a:off x="323528" y="0"/>
            <a:ext cx="7924800" cy="1096963"/>
          </a:xfrm>
        </p:spPr>
        <p:txBody>
          <a:bodyPr/>
          <a:lstStyle/>
          <a:p>
            <a:r>
              <a:rPr lang="pt-BR" sz="2800" b="1" dirty="0" err="1">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pic>
        <p:nvPicPr>
          <p:cNvPr id="5" name="Imagem 4"/>
          <p:cNvPicPr>
            <a:picLocks noChangeAspect="1"/>
          </p:cNvPicPr>
          <p:nvPr userDrawn="1"/>
        </p:nvPicPr>
        <p:blipFill>
          <a:blip r:embed="rId2"/>
          <a:stretch>
            <a:fillRect/>
          </a:stretch>
        </p:blipFill>
        <p:spPr>
          <a:xfrm>
            <a:off x="8100392" y="260648"/>
            <a:ext cx="689935" cy="1251793"/>
          </a:xfrm>
          <a:prstGeom prst="rect">
            <a:avLst/>
          </a:prstGeom>
        </p:spPr>
      </p:pic>
    </p:spTree>
    <p:extLst>
      <p:ext uri="{BB962C8B-B14F-4D97-AF65-F5344CB8AC3E}">
        <p14:creationId xmlns:p14="http://schemas.microsoft.com/office/powerpoint/2010/main" val="3590435840"/>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64087043"/>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9788" y="1552575"/>
            <a:ext cx="3884612" cy="469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552575"/>
            <a:ext cx="3886200" cy="469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9133026"/>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5942909"/>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5620828"/>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5946249"/>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4236293"/>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4620868"/>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839788" y="1552575"/>
            <a:ext cx="7923212"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099" name="Line 3"/>
          <p:cNvSpPr>
            <a:spLocks noChangeShapeType="1"/>
          </p:cNvSpPr>
          <p:nvPr/>
        </p:nvSpPr>
        <p:spPr bwMode="auto">
          <a:xfrm>
            <a:off x="0" y="1133475"/>
            <a:ext cx="7668344" cy="0"/>
          </a:xfrm>
          <a:prstGeom prst="line">
            <a:avLst/>
          </a:prstGeom>
          <a:ln>
            <a:headEnd/>
            <a:tailEnd/>
          </a:ln>
          <a:extLst/>
        </p:spPr>
        <p:style>
          <a:lnRef idx="2">
            <a:schemeClr val="dk1"/>
          </a:lnRef>
          <a:fillRef idx="0">
            <a:schemeClr val="dk1"/>
          </a:fillRef>
          <a:effectRef idx="1">
            <a:schemeClr val="dk1"/>
          </a:effectRef>
          <a:fontRef idx="minor">
            <a:schemeClr val="tx1"/>
          </a:fontRef>
        </p:style>
        <p:txBody>
          <a:bodyPr/>
          <a:lstStyle/>
          <a:p>
            <a:endParaRPr lang="en-US"/>
          </a:p>
        </p:txBody>
      </p:sp>
      <p:sp>
        <p:nvSpPr>
          <p:cNvPr id="4100" name="Rectangle 4"/>
          <p:cNvSpPr>
            <a:spLocks noGrp="1" noChangeArrowheads="1"/>
          </p:cNvSpPr>
          <p:nvPr>
            <p:ph type="title"/>
          </p:nvPr>
        </p:nvSpPr>
        <p:spPr bwMode="auto">
          <a:xfrm>
            <a:off x="838200" y="0"/>
            <a:ext cx="7924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title</a:t>
            </a:r>
          </a:p>
        </p:txBody>
      </p:sp>
      <p:sp>
        <p:nvSpPr>
          <p:cNvPr id="4104" name="Rectangle 8"/>
          <p:cNvSpPr>
            <a:spLocks noChangeArrowheads="1"/>
          </p:cNvSpPr>
          <p:nvPr/>
        </p:nvSpPr>
        <p:spPr bwMode="auto">
          <a:xfrm>
            <a:off x="6781800" y="6477000"/>
            <a:ext cx="1905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lnSpc>
                <a:spcPct val="100000"/>
              </a:lnSpc>
              <a:spcBef>
                <a:spcPct val="0"/>
              </a:spcBef>
              <a:buClrTx/>
            </a:pPr>
            <a:fld id="{74569447-C50D-4FA4-B3D2-B8CD35DB7931}" type="slidenum">
              <a:rPr lang="en-US" sz="1000">
                <a:solidFill>
                  <a:srgbClr val="FFFFFF"/>
                </a:solidFill>
              </a:rPr>
              <a:pPr eaLnBrk="0" hangingPunct="0">
                <a:lnSpc>
                  <a:spcPct val="100000"/>
                </a:lnSpc>
                <a:spcBef>
                  <a:spcPct val="0"/>
                </a:spcBef>
                <a:buClrTx/>
              </a:pPr>
              <a:t>‹nº›</a:t>
            </a:fld>
            <a:endParaRPr lang="en-US" sz="1000">
              <a:solidFill>
                <a:srgbClr val="FFFFFF"/>
              </a:solidFill>
            </a:endParaRPr>
          </a:p>
        </p:txBody>
      </p:sp>
      <p:sp>
        <p:nvSpPr>
          <p:cNvPr id="4131" name="Rectangle 35"/>
          <p:cNvSpPr>
            <a:spLocks noChangeArrowheads="1"/>
          </p:cNvSpPr>
          <p:nvPr/>
        </p:nvSpPr>
        <p:spPr bwMode="auto">
          <a:xfrm>
            <a:off x="6705600" y="65532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lnSpc>
                <a:spcPct val="100000"/>
              </a:lnSpc>
              <a:spcBef>
                <a:spcPct val="0"/>
              </a:spcBef>
              <a:buClrTx/>
            </a:pPr>
            <a:fld id="{E2CC02BF-EA84-47D5-BA91-035F77F371FA}" type="slidenum">
              <a:rPr lang="en-US" sz="900">
                <a:solidFill>
                  <a:srgbClr val="0C86F4"/>
                </a:solidFill>
              </a:rPr>
              <a:pPr algn="r">
                <a:lnSpc>
                  <a:spcPct val="100000"/>
                </a:lnSpc>
                <a:spcBef>
                  <a:spcPct val="0"/>
                </a:spcBef>
                <a:buClrTx/>
              </a:pPr>
              <a:t>‹nº›</a:t>
            </a:fld>
            <a:endParaRPr lang="en-US" sz="900">
              <a:solidFill>
                <a:srgbClr val="0C86F4"/>
              </a:solidFill>
            </a:endParaRPr>
          </a:p>
        </p:txBody>
      </p:sp>
      <p:sp>
        <p:nvSpPr>
          <p:cNvPr id="4132" name="Text Box 36"/>
          <p:cNvSpPr txBox="1">
            <a:spLocks noChangeArrowheads="1"/>
          </p:cNvSpPr>
          <p:nvPr/>
        </p:nvSpPr>
        <p:spPr bwMode="auto">
          <a:xfrm>
            <a:off x="3657600" y="6538913"/>
            <a:ext cx="2005013"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spcBef>
                <a:spcPct val="0"/>
              </a:spcBef>
              <a:buClrTx/>
              <a:buFontTx/>
              <a:buChar char="©"/>
            </a:pPr>
            <a:r>
              <a:rPr lang="en-US" sz="700">
                <a:solidFill>
                  <a:schemeClr val="tx1"/>
                </a:solidFill>
              </a:rPr>
              <a:t> 2009 Eaton Corporation. All rights reserved</a:t>
            </a:r>
            <a:r>
              <a:rPr lang="en-US" sz="700"/>
              <a:t>.</a:t>
            </a:r>
          </a:p>
        </p:txBody>
      </p:sp>
      <p:pic>
        <p:nvPicPr>
          <p:cNvPr id="4133" name="Picture 37" descr="eaton_signature_colo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68363" y="6370638"/>
            <a:ext cx="1143000" cy="44132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wipe dir="d"/>
  </p:transition>
  <p:txStyles>
    <p:titleStyle>
      <a:lvl1pPr algn="l" rtl="0" eaLnBrk="1" fontAlgn="base" hangingPunct="1">
        <a:lnSpc>
          <a:spcPct val="90000"/>
        </a:lnSpc>
        <a:spcBef>
          <a:spcPct val="0"/>
        </a:spcBef>
        <a:spcAft>
          <a:spcPct val="0"/>
        </a:spcAft>
        <a:defRPr sz="3200">
          <a:solidFill>
            <a:srgbClr val="0067C6"/>
          </a:solidFill>
          <a:latin typeface="+mj-lt"/>
          <a:ea typeface="+mj-ea"/>
          <a:cs typeface="+mj-cs"/>
        </a:defRPr>
      </a:lvl1pPr>
      <a:lvl2pPr algn="l" rtl="0" eaLnBrk="1" fontAlgn="base" hangingPunct="1">
        <a:lnSpc>
          <a:spcPct val="90000"/>
        </a:lnSpc>
        <a:spcBef>
          <a:spcPct val="0"/>
        </a:spcBef>
        <a:spcAft>
          <a:spcPct val="0"/>
        </a:spcAft>
        <a:defRPr sz="3200">
          <a:solidFill>
            <a:srgbClr val="0067C6"/>
          </a:solidFill>
          <a:latin typeface="Arial" charset="0"/>
        </a:defRPr>
      </a:lvl2pPr>
      <a:lvl3pPr algn="l" rtl="0" eaLnBrk="1" fontAlgn="base" hangingPunct="1">
        <a:lnSpc>
          <a:spcPct val="90000"/>
        </a:lnSpc>
        <a:spcBef>
          <a:spcPct val="0"/>
        </a:spcBef>
        <a:spcAft>
          <a:spcPct val="0"/>
        </a:spcAft>
        <a:defRPr sz="3200">
          <a:solidFill>
            <a:srgbClr val="0067C6"/>
          </a:solidFill>
          <a:latin typeface="Arial" charset="0"/>
        </a:defRPr>
      </a:lvl3pPr>
      <a:lvl4pPr algn="l" rtl="0" eaLnBrk="1" fontAlgn="base" hangingPunct="1">
        <a:lnSpc>
          <a:spcPct val="90000"/>
        </a:lnSpc>
        <a:spcBef>
          <a:spcPct val="0"/>
        </a:spcBef>
        <a:spcAft>
          <a:spcPct val="0"/>
        </a:spcAft>
        <a:defRPr sz="3200">
          <a:solidFill>
            <a:srgbClr val="0067C6"/>
          </a:solidFill>
          <a:latin typeface="Arial" charset="0"/>
        </a:defRPr>
      </a:lvl4pPr>
      <a:lvl5pPr algn="l" rtl="0" eaLnBrk="1" fontAlgn="base" hangingPunct="1">
        <a:lnSpc>
          <a:spcPct val="90000"/>
        </a:lnSpc>
        <a:spcBef>
          <a:spcPct val="0"/>
        </a:spcBef>
        <a:spcAft>
          <a:spcPct val="0"/>
        </a:spcAft>
        <a:defRPr sz="3200">
          <a:solidFill>
            <a:srgbClr val="0067C6"/>
          </a:solidFill>
          <a:latin typeface="Arial" charset="0"/>
        </a:defRPr>
      </a:lvl5pPr>
      <a:lvl6pPr marL="457200" algn="l" rtl="0" eaLnBrk="1" fontAlgn="base" hangingPunct="1">
        <a:lnSpc>
          <a:spcPct val="90000"/>
        </a:lnSpc>
        <a:spcBef>
          <a:spcPct val="0"/>
        </a:spcBef>
        <a:spcAft>
          <a:spcPct val="0"/>
        </a:spcAft>
        <a:defRPr sz="3200">
          <a:solidFill>
            <a:srgbClr val="0067C6"/>
          </a:solidFill>
          <a:latin typeface="Arial" charset="0"/>
        </a:defRPr>
      </a:lvl6pPr>
      <a:lvl7pPr marL="914400" algn="l" rtl="0" eaLnBrk="1" fontAlgn="base" hangingPunct="1">
        <a:lnSpc>
          <a:spcPct val="90000"/>
        </a:lnSpc>
        <a:spcBef>
          <a:spcPct val="0"/>
        </a:spcBef>
        <a:spcAft>
          <a:spcPct val="0"/>
        </a:spcAft>
        <a:defRPr sz="3200">
          <a:solidFill>
            <a:srgbClr val="0067C6"/>
          </a:solidFill>
          <a:latin typeface="Arial" charset="0"/>
        </a:defRPr>
      </a:lvl7pPr>
      <a:lvl8pPr marL="1371600" algn="l" rtl="0" eaLnBrk="1" fontAlgn="base" hangingPunct="1">
        <a:lnSpc>
          <a:spcPct val="90000"/>
        </a:lnSpc>
        <a:spcBef>
          <a:spcPct val="0"/>
        </a:spcBef>
        <a:spcAft>
          <a:spcPct val="0"/>
        </a:spcAft>
        <a:defRPr sz="3200">
          <a:solidFill>
            <a:srgbClr val="0067C6"/>
          </a:solidFill>
          <a:latin typeface="Arial" charset="0"/>
        </a:defRPr>
      </a:lvl8pPr>
      <a:lvl9pPr marL="1828800" algn="l" rtl="0" eaLnBrk="1" fontAlgn="base" hangingPunct="1">
        <a:lnSpc>
          <a:spcPct val="90000"/>
        </a:lnSpc>
        <a:spcBef>
          <a:spcPct val="0"/>
        </a:spcBef>
        <a:spcAft>
          <a:spcPct val="0"/>
        </a:spcAft>
        <a:defRPr sz="3200">
          <a:solidFill>
            <a:srgbClr val="0067C6"/>
          </a:solidFill>
          <a:latin typeface="Arial" charset="0"/>
        </a:defRPr>
      </a:lvl9pPr>
    </p:titleStyle>
    <p:bodyStyle>
      <a:lvl1pPr marL="342900" indent="-342900" algn="l" rtl="0" eaLnBrk="1" fontAlgn="base" hangingPunct="1">
        <a:lnSpc>
          <a:spcPct val="110000"/>
        </a:lnSpc>
        <a:spcBef>
          <a:spcPct val="20000"/>
        </a:spcBef>
        <a:spcAft>
          <a:spcPct val="0"/>
        </a:spcAft>
        <a:buClr>
          <a:srgbClr val="0067C6"/>
        </a:buClr>
        <a:buChar char="•"/>
        <a:defRPr sz="2800">
          <a:solidFill>
            <a:srgbClr val="292929"/>
          </a:solidFill>
          <a:latin typeface="+mn-lt"/>
          <a:ea typeface="+mn-ea"/>
          <a:cs typeface="+mn-cs"/>
        </a:defRPr>
      </a:lvl1pPr>
      <a:lvl2pPr marL="742950" indent="-285750" algn="l" rtl="0" eaLnBrk="1" fontAlgn="base" hangingPunct="1">
        <a:lnSpc>
          <a:spcPct val="110000"/>
        </a:lnSpc>
        <a:spcBef>
          <a:spcPct val="20000"/>
        </a:spcBef>
        <a:spcAft>
          <a:spcPct val="0"/>
        </a:spcAft>
        <a:buClr>
          <a:srgbClr val="0067C6"/>
        </a:buClr>
        <a:buChar char="•"/>
        <a:defRPr sz="2400">
          <a:solidFill>
            <a:srgbClr val="292929"/>
          </a:solidFill>
          <a:latin typeface="+mn-lt"/>
        </a:defRPr>
      </a:lvl2pPr>
      <a:lvl3pPr marL="1143000" indent="-228600" algn="l" rtl="0" eaLnBrk="1" fontAlgn="base" hangingPunct="1">
        <a:lnSpc>
          <a:spcPct val="110000"/>
        </a:lnSpc>
        <a:spcBef>
          <a:spcPct val="20000"/>
        </a:spcBef>
        <a:spcAft>
          <a:spcPct val="0"/>
        </a:spcAft>
        <a:buClr>
          <a:srgbClr val="0067C6"/>
        </a:buClr>
        <a:buChar char="•"/>
        <a:defRPr sz="2000">
          <a:solidFill>
            <a:srgbClr val="292929"/>
          </a:solidFill>
          <a:latin typeface="+mn-lt"/>
        </a:defRPr>
      </a:lvl3pPr>
      <a:lvl4pPr marL="1600200" indent="-228600" algn="l" rtl="0" eaLnBrk="1" fontAlgn="base" hangingPunct="1">
        <a:spcBef>
          <a:spcPct val="20000"/>
        </a:spcBef>
        <a:spcAft>
          <a:spcPct val="0"/>
        </a:spcAft>
        <a:buClr>
          <a:srgbClr val="0067C6"/>
        </a:buClr>
        <a:buChar char="•"/>
        <a:defRPr sz="2000">
          <a:solidFill>
            <a:srgbClr val="292929"/>
          </a:solidFill>
          <a:latin typeface="+mn-lt"/>
        </a:defRPr>
      </a:lvl4pPr>
      <a:lvl5pPr marL="20574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5pPr>
      <a:lvl6pPr marL="25146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6pPr>
      <a:lvl7pPr marL="29718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7pPr>
      <a:lvl8pPr marL="34290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8pPr>
      <a:lvl9pPr marL="38862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838200" y="3438128"/>
            <a:ext cx="7924800" cy="1143000"/>
          </a:xfrm>
        </p:spPr>
        <p:txBody>
          <a:bodyPr/>
          <a:lstStyle/>
          <a:p>
            <a:r>
              <a:rPr lang="es-ES" b="1" dirty="0" err="1" smtClean="0">
                <a:latin typeface="Calibri Light" panose="020F0302020204030204" pitchFamily="34" charset="0"/>
              </a:rPr>
              <a:t>ServiceRanger</a:t>
            </a:r>
            <a:r>
              <a:rPr lang="es-ES" dirty="0" smtClean="0"/>
              <a:t/>
            </a:r>
            <a:br>
              <a:rPr lang="es-ES" dirty="0" smtClean="0"/>
            </a:br>
            <a:r>
              <a:rPr lang="es-ES" sz="2000" dirty="0" smtClean="0">
                <a:solidFill>
                  <a:schemeClr val="tx1"/>
                </a:solidFill>
                <a:latin typeface="Calibri" panose="020F0502020204030204" pitchFamily="34" charset="0"/>
              </a:rPr>
              <a:t>Rutinas de Servicio</a:t>
            </a:r>
            <a:endParaRPr lang="es-ES" dirty="0">
              <a:solidFill>
                <a:schemeClr val="tx1"/>
              </a:solidFill>
              <a:latin typeface="Calibri" panose="020F0502020204030204" pitchFamily="34" charset="0"/>
            </a:endParaRPr>
          </a:p>
        </p:txBody>
      </p:sp>
      <p:sp>
        <p:nvSpPr>
          <p:cNvPr id="49155" name="Rectangle 3"/>
          <p:cNvSpPr>
            <a:spLocks noGrp="1" noChangeArrowheads="1"/>
          </p:cNvSpPr>
          <p:nvPr>
            <p:ph type="subTitle" idx="1"/>
          </p:nvPr>
        </p:nvSpPr>
        <p:spPr/>
        <p:txBody>
          <a:bodyPr/>
          <a:lstStyle/>
          <a:p>
            <a:r>
              <a:rPr lang="pt-BR" dirty="0" smtClean="0"/>
              <a:t>Outubro / 2015</a:t>
            </a:r>
          </a:p>
          <a:p>
            <a:r>
              <a:rPr lang="pt-BR" dirty="0" smtClean="0"/>
              <a:t>Francisco Peres Sanches</a:t>
            </a:r>
            <a:endParaRPr lang="en-US" dirty="0"/>
          </a:p>
        </p:txBody>
      </p:sp>
      <p:pic>
        <p:nvPicPr>
          <p:cNvPr id="49159" name="Picture 7" descr="Eaton PBW Flag"/>
          <p:cNvPicPr>
            <a:picLocks noChangeAspect="1" noChangeArrowheads="1"/>
          </p:cNvPicPr>
          <p:nvPr/>
        </p:nvPicPr>
        <p:blipFill>
          <a:blip r:embed="rId2">
            <a:extLst>
              <a:ext uri="{28A0092B-C50C-407E-A947-70E740481C1C}">
                <a14:useLocalDpi xmlns:a14="http://schemas.microsoft.com/office/drawing/2010/main" val="0"/>
              </a:ext>
            </a:extLst>
          </a:blip>
          <a:srcRect l="1462" t="19516" b="8365"/>
          <a:stretch>
            <a:fillRect/>
          </a:stretch>
        </p:blipFill>
        <p:spPr bwMode="auto">
          <a:xfrm>
            <a:off x="381000" y="0"/>
            <a:ext cx="8763000" cy="3241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323702"/>
            <a:ext cx="7907935" cy="3801041"/>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smtClean="0">
                <a:solidFill>
                  <a:schemeClr val="tx1"/>
                </a:solidFill>
              </a:rPr>
              <a:t>Servicio de Embrague</a:t>
            </a:r>
            <a:r>
              <a:rPr lang="es-ES" dirty="0" smtClean="0">
                <a:solidFill>
                  <a:schemeClr val="tx1"/>
                </a:solidFill>
              </a:rPr>
              <a:t>:</a:t>
            </a:r>
          </a:p>
          <a:p>
            <a:r>
              <a:rPr lang="es-ES" sz="1400" b="1" dirty="0" err="1" smtClean="0">
                <a:solidFill>
                  <a:schemeClr val="tx1"/>
                </a:solidFill>
              </a:rPr>
              <a:t>Clutch</a:t>
            </a:r>
            <a:r>
              <a:rPr lang="es-ES" sz="1400" b="1" dirty="0" smtClean="0">
                <a:solidFill>
                  <a:schemeClr val="tx1"/>
                </a:solidFill>
              </a:rPr>
              <a:t> </a:t>
            </a:r>
            <a:r>
              <a:rPr lang="es-ES" sz="1400" b="1" dirty="0" err="1" smtClean="0">
                <a:solidFill>
                  <a:schemeClr val="tx1"/>
                </a:solidFill>
              </a:rPr>
              <a:t>Adjustment</a:t>
            </a:r>
            <a:r>
              <a:rPr lang="es-ES" sz="1400" dirty="0" smtClean="0">
                <a:solidFill>
                  <a:schemeClr val="tx1"/>
                </a:solidFill>
              </a:rPr>
              <a:t>: </a:t>
            </a:r>
          </a:p>
          <a:p>
            <a:pPr marL="742950" lvl="1" indent="-285750">
              <a:buFont typeface="Arial" panose="020B0604020202020204" pitchFamily="34" charset="0"/>
              <a:buChar char="•"/>
            </a:pPr>
            <a:r>
              <a:rPr lang="es-ES" sz="1400" dirty="0" smtClean="0">
                <a:solidFill>
                  <a:schemeClr val="tx1"/>
                </a:solidFill>
              </a:rPr>
              <a:t>Estabiliza la posición del embrague después de que el disco se desgasta y la embrague patina sin motivo aparente.</a:t>
            </a:r>
          </a:p>
          <a:p>
            <a:r>
              <a:rPr lang="es-ES" sz="1200" b="1" dirty="0" smtClean="0">
                <a:solidFill>
                  <a:schemeClr val="tx1"/>
                </a:solidFill>
              </a:rPr>
              <a:t>Para ajustar la embrague:</a:t>
            </a:r>
          </a:p>
          <a:p>
            <a:pPr marL="228600" indent="-228600">
              <a:buFont typeface="+mj-lt"/>
              <a:buAutoNum type="arabicPeriod"/>
            </a:pPr>
            <a:r>
              <a:rPr lang="es-ES" sz="1200" dirty="0" smtClean="0">
                <a:solidFill>
                  <a:schemeClr val="tx1"/>
                </a:solidFill>
              </a:rPr>
              <a:t>De a partida en el motor; </a:t>
            </a:r>
          </a:p>
          <a:p>
            <a:pPr marL="228600" indent="-228600">
              <a:buFont typeface="+mj-lt"/>
              <a:buAutoNum type="arabicPeriod"/>
            </a:pPr>
            <a:r>
              <a:rPr lang="es-ES" sz="1200" dirty="0" smtClean="0">
                <a:solidFill>
                  <a:schemeClr val="tx1"/>
                </a:solidFill>
              </a:rPr>
              <a:t>Coloque el  comando de la transmisión en Neutral; </a:t>
            </a:r>
          </a:p>
          <a:p>
            <a:pPr marL="228600" indent="-228600">
              <a:buFont typeface="+mj-lt"/>
              <a:buAutoNum type="arabicPeriod"/>
            </a:pPr>
            <a:r>
              <a:rPr lang="es-ES" sz="1200" dirty="0" smtClean="0">
                <a:solidFill>
                  <a:schemeClr val="tx1"/>
                </a:solidFill>
              </a:rPr>
              <a:t>Aplique los frenos de estacionamiento; </a:t>
            </a:r>
          </a:p>
          <a:p>
            <a:pPr marL="228600" indent="-228600">
              <a:buFont typeface="+mj-lt"/>
              <a:buAutoNum type="arabicPeriod"/>
            </a:pPr>
            <a:r>
              <a:rPr lang="es-ES" sz="1200" dirty="0" smtClean="0">
                <a:solidFill>
                  <a:schemeClr val="tx1"/>
                </a:solidFill>
              </a:rPr>
              <a:t>Seleccione “</a:t>
            </a:r>
            <a:r>
              <a:rPr lang="es-ES" sz="1200" dirty="0" err="1" smtClean="0">
                <a:solidFill>
                  <a:schemeClr val="tx1"/>
                </a:solidFill>
              </a:rPr>
              <a:t>Request</a:t>
            </a:r>
            <a:r>
              <a:rPr lang="es-ES" sz="1200" dirty="0" smtClean="0">
                <a:solidFill>
                  <a:schemeClr val="tx1"/>
                </a:solidFill>
              </a:rPr>
              <a:t> </a:t>
            </a:r>
            <a:r>
              <a:rPr lang="es-ES" sz="1200" dirty="0" err="1" smtClean="0">
                <a:solidFill>
                  <a:schemeClr val="tx1"/>
                </a:solidFill>
              </a:rPr>
              <a:t>Clutch</a:t>
            </a:r>
            <a:r>
              <a:rPr lang="es-ES" sz="1200" dirty="0" smtClean="0">
                <a:solidFill>
                  <a:schemeClr val="tx1"/>
                </a:solidFill>
              </a:rPr>
              <a:t> </a:t>
            </a:r>
            <a:r>
              <a:rPr lang="es-ES" sz="1200" dirty="0" err="1" smtClean="0">
                <a:solidFill>
                  <a:schemeClr val="tx1"/>
                </a:solidFill>
              </a:rPr>
              <a:t>Adjustment</a:t>
            </a:r>
            <a:r>
              <a:rPr lang="es-ES" sz="1200" dirty="0" smtClean="0">
                <a:solidFill>
                  <a:schemeClr val="tx1"/>
                </a:solidFill>
              </a:rPr>
              <a:t>” e siga las </a:t>
            </a:r>
            <a:r>
              <a:rPr lang="es-ES" sz="1200" dirty="0" err="1" smtClean="0">
                <a:solidFill>
                  <a:schemeClr val="tx1"/>
                </a:solidFill>
              </a:rPr>
              <a:t>instruciones</a:t>
            </a:r>
            <a:r>
              <a:rPr lang="es-ES" sz="1200" dirty="0" smtClean="0">
                <a:solidFill>
                  <a:schemeClr val="tx1"/>
                </a:solidFill>
              </a:rPr>
              <a:t> presentadas en la pantalla; </a:t>
            </a:r>
          </a:p>
          <a:p>
            <a:pPr marL="228600" indent="-228600">
              <a:buFont typeface="+mj-lt"/>
              <a:buAutoNum type="arabicPeriod"/>
            </a:pPr>
            <a:r>
              <a:rPr lang="es-ES" sz="1200" dirty="0" smtClean="0">
                <a:solidFill>
                  <a:schemeClr val="tx1"/>
                </a:solidFill>
              </a:rPr>
              <a:t>Aguarde la mensaje de termino; </a:t>
            </a:r>
          </a:p>
          <a:p>
            <a:r>
              <a:rPr lang="es-ES" sz="1200" b="1" dirty="0" smtClean="0">
                <a:solidFill>
                  <a:schemeClr val="tx1"/>
                </a:solidFill>
              </a:rPr>
              <a:t>Notas: </a:t>
            </a:r>
          </a:p>
          <a:p>
            <a:pPr marL="171450" indent="-171450">
              <a:buFont typeface="Arial" panose="020B0604020202020204" pitchFamily="34" charset="0"/>
              <a:buChar char="•"/>
            </a:pPr>
            <a:r>
              <a:rPr lang="es-ES" sz="1000" b="1" i="1" dirty="0" smtClean="0">
                <a:solidFill>
                  <a:schemeClr val="tx1"/>
                </a:solidFill>
              </a:rPr>
              <a:t>Se lleva a cabo este procedimiento cada vez que el embrague se ha sustituido</a:t>
            </a:r>
            <a:r>
              <a:rPr lang="es-ES" sz="1000" b="1" i="1" dirty="0" smtClean="0">
                <a:solidFill>
                  <a:schemeClr val="tx1"/>
                </a:solidFill>
              </a:rPr>
              <a:t> o retirada del vehículo.</a:t>
            </a:r>
            <a:endParaRPr lang="es-ES" sz="1000" b="1" i="1" dirty="0" smtClean="0">
              <a:solidFill>
                <a:schemeClr val="tx1"/>
              </a:solidFill>
            </a:endParaRPr>
          </a:p>
          <a:p>
            <a:pPr marL="171450" indent="-171450">
              <a:buFont typeface="Arial" panose="020B0604020202020204" pitchFamily="34" charset="0"/>
              <a:buChar char="•"/>
            </a:pPr>
            <a:r>
              <a:rPr lang="es-ES" sz="1000" b="1" i="1" dirty="0">
                <a:solidFill>
                  <a:schemeClr val="tx1"/>
                </a:solidFill>
              </a:rPr>
              <a:t>No deje las manos  dentro do compartimento da embrague  cuando se ejecuta este servicio;</a:t>
            </a:r>
          </a:p>
          <a:p>
            <a:r>
              <a:rPr lang="es-ES" sz="1200" dirty="0" smtClean="0"/>
              <a:t> </a:t>
            </a:r>
            <a:endParaRPr lang="es-ES" sz="1000" b="1" i="1" dirty="0">
              <a:solidFill>
                <a:schemeClr val="tx1"/>
              </a:solidFill>
            </a:endParaRPr>
          </a:p>
        </p:txBody>
      </p:sp>
    </p:spTree>
    <p:extLst>
      <p:ext uri="{BB962C8B-B14F-4D97-AF65-F5344CB8AC3E}">
        <p14:creationId xmlns:p14="http://schemas.microsoft.com/office/powerpoint/2010/main" val="443346635"/>
      </p:ext>
    </p:extLst>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323702"/>
            <a:ext cx="7907935" cy="2443746"/>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smtClean="0">
                <a:solidFill>
                  <a:schemeClr val="tx1"/>
                </a:solidFill>
              </a:rPr>
              <a:t>Servicio de la Embrague</a:t>
            </a:r>
            <a:r>
              <a:rPr lang="es-ES" dirty="0" smtClean="0">
                <a:solidFill>
                  <a:schemeClr val="tx1"/>
                </a:solidFill>
              </a:rPr>
              <a:t>:</a:t>
            </a:r>
          </a:p>
          <a:p>
            <a:r>
              <a:rPr lang="es-ES" sz="1400" b="1" dirty="0" smtClean="0">
                <a:solidFill>
                  <a:schemeClr val="tx1"/>
                </a:solidFill>
              </a:rPr>
              <a:t>Clear </a:t>
            </a:r>
            <a:r>
              <a:rPr lang="es-ES" sz="1400" b="1" dirty="0" err="1" smtClean="0">
                <a:solidFill>
                  <a:schemeClr val="tx1"/>
                </a:solidFill>
              </a:rPr>
              <a:t>Clutch</a:t>
            </a:r>
            <a:r>
              <a:rPr lang="es-ES" sz="1400" b="1" dirty="0" smtClean="0">
                <a:solidFill>
                  <a:schemeClr val="tx1"/>
                </a:solidFill>
              </a:rPr>
              <a:t> Data</a:t>
            </a:r>
            <a:r>
              <a:rPr lang="es-ES" sz="1400" dirty="0" smtClean="0">
                <a:solidFill>
                  <a:schemeClr val="tx1"/>
                </a:solidFill>
              </a:rPr>
              <a:t>: </a:t>
            </a:r>
          </a:p>
          <a:p>
            <a:pPr lvl="1"/>
            <a:r>
              <a:rPr lang="es-ES" sz="1400" dirty="0" smtClean="0">
                <a:solidFill>
                  <a:schemeClr val="tx1"/>
                </a:solidFill>
              </a:rPr>
              <a:t>Limpia de la memoria, los datos relativos a el embrague cuando sustituida.</a:t>
            </a:r>
          </a:p>
          <a:p>
            <a:r>
              <a:rPr lang="es-ES" sz="1200" b="1" dirty="0" smtClean="0">
                <a:solidFill>
                  <a:schemeClr val="tx1"/>
                </a:solidFill>
              </a:rPr>
              <a:t>Para </a:t>
            </a:r>
            <a:r>
              <a:rPr lang="es-ES" sz="1200" b="1" dirty="0" err="1" smtClean="0">
                <a:solidFill>
                  <a:schemeClr val="tx1"/>
                </a:solidFill>
              </a:rPr>
              <a:t>limpar</a:t>
            </a:r>
            <a:r>
              <a:rPr lang="es-ES" sz="1200" b="1" dirty="0" smtClean="0">
                <a:solidFill>
                  <a:schemeClr val="tx1"/>
                </a:solidFill>
              </a:rPr>
              <a:t> os dados:</a:t>
            </a:r>
          </a:p>
          <a:p>
            <a:pPr marL="228600" indent="-228600">
              <a:buFont typeface="+mj-lt"/>
              <a:buAutoNum type="arabicPeriod"/>
            </a:pPr>
            <a:r>
              <a:rPr lang="es-ES" sz="1200" dirty="0" smtClean="0">
                <a:solidFill>
                  <a:schemeClr val="tx1"/>
                </a:solidFill>
              </a:rPr>
              <a:t>Desligue </a:t>
            </a:r>
            <a:r>
              <a:rPr lang="es-ES" sz="1200" dirty="0">
                <a:solidFill>
                  <a:schemeClr val="tx1"/>
                </a:solidFill>
              </a:rPr>
              <a:t>la llave de ignición; </a:t>
            </a:r>
            <a:endParaRPr lang="es-ES" sz="1200" dirty="0" smtClean="0">
              <a:solidFill>
                <a:schemeClr val="tx1"/>
              </a:solidFill>
            </a:endParaRPr>
          </a:p>
          <a:p>
            <a:pPr marL="228600" indent="-228600">
              <a:buFont typeface="+mj-lt"/>
              <a:buAutoNum type="arabicPeriod"/>
            </a:pPr>
            <a:r>
              <a:rPr lang="es-ES" sz="1200" dirty="0" smtClean="0">
                <a:solidFill>
                  <a:schemeClr val="tx1"/>
                </a:solidFill>
              </a:rPr>
              <a:t>Seleccione “Clear </a:t>
            </a:r>
            <a:r>
              <a:rPr lang="es-ES" sz="1200" dirty="0" err="1" smtClean="0">
                <a:solidFill>
                  <a:schemeClr val="tx1"/>
                </a:solidFill>
              </a:rPr>
              <a:t>Clutch</a:t>
            </a:r>
            <a:r>
              <a:rPr lang="es-ES" sz="1200" dirty="0" smtClean="0">
                <a:solidFill>
                  <a:schemeClr val="tx1"/>
                </a:solidFill>
              </a:rPr>
              <a:t> Data”; </a:t>
            </a:r>
          </a:p>
          <a:p>
            <a:r>
              <a:rPr lang="es-ES" sz="1200" b="1" dirty="0" smtClean="0">
                <a:solidFill>
                  <a:schemeClr val="tx1"/>
                </a:solidFill>
              </a:rPr>
              <a:t>Notas: </a:t>
            </a:r>
          </a:p>
          <a:p>
            <a:pPr marL="171450" indent="-171450">
              <a:buFont typeface="Arial" panose="020B0604020202020204" pitchFamily="34" charset="0"/>
              <a:buChar char="•"/>
            </a:pPr>
            <a:r>
              <a:rPr lang="es-ES" sz="1000" b="1" i="1" dirty="0">
                <a:solidFill>
                  <a:schemeClr val="tx1"/>
                </a:solidFill>
              </a:rPr>
              <a:t>Se lleva a cabo este procedimiento cada vez que el embrague se ha sustituido </a:t>
            </a:r>
            <a:r>
              <a:rPr lang="es-ES" sz="1000" b="1" i="1" dirty="0" smtClean="0">
                <a:solidFill>
                  <a:schemeClr val="tx1"/>
                </a:solidFill>
              </a:rPr>
              <a:t>.</a:t>
            </a:r>
            <a:endParaRPr lang="es-ES" sz="1000" b="1" i="1" dirty="0">
              <a:solidFill>
                <a:schemeClr val="tx1"/>
              </a:solidFill>
            </a:endParaRPr>
          </a:p>
        </p:txBody>
      </p:sp>
    </p:spTree>
    <p:extLst>
      <p:ext uri="{BB962C8B-B14F-4D97-AF65-F5344CB8AC3E}">
        <p14:creationId xmlns:p14="http://schemas.microsoft.com/office/powerpoint/2010/main" val="4197910051"/>
      </p:ext>
    </p:extLst>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323702"/>
            <a:ext cx="7907935" cy="3640997"/>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smtClean="0">
                <a:solidFill>
                  <a:schemeClr val="tx1"/>
                </a:solidFill>
              </a:rPr>
              <a:t>Comprobación del frenos de contra eje</a:t>
            </a:r>
            <a:r>
              <a:rPr lang="es-ES" dirty="0" smtClean="0">
                <a:solidFill>
                  <a:schemeClr val="tx1"/>
                </a:solidFill>
              </a:rPr>
              <a:t>:</a:t>
            </a:r>
          </a:p>
          <a:p>
            <a:r>
              <a:rPr lang="es-ES" sz="1400" b="1" dirty="0" err="1" smtClean="0">
                <a:solidFill>
                  <a:schemeClr val="tx1"/>
                </a:solidFill>
              </a:rPr>
              <a:t>Low</a:t>
            </a:r>
            <a:r>
              <a:rPr lang="es-ES" sz="1400" b="1" dirty="0" smtClean="0">
                <a:solidFill>
                  <a:schemeClr val="tx1"/>
                </a:solidFill>
              </a:rPr>
              <a:t> </a:t>
            </a:r>
            <a:r>
              <a:rPr lang="es-ES" sz="1400" b="1" dirty="0" err="1" smtClean="0">
                <a:solidFill>
                  <a:schemeClr val="tx1"/>
                </a:solidFill>
              </a:rPr>
              <a:t>Capacity</a:t>
            </a:r>
            <a:r>
              <a:rPr lang="es-ES" sz="1400" b="1" dirty="0" smtClean="0">
                <a:solidFill>
                  <a:schemeClr val="tx1"/>
                </a:solidFill>
              </a:rPr>
              <a:t> </a:t>
            </a:r>
            <a:r>
              <a:rPr lang="es-ES" sz="1400" b="1" dirty="0" err="1" smtClean="0">
                <a:solidFill>
                  <a:schemeClr val="tx1"/>
                </a:solidFill>
              </a:rPr>
              <a:t>Inertia</a:t>
            </a:r>
            <a:r>
              <a:rPr lang="es-ES" sz="1400" b="1" dirty="0" smtClean="0">
                <a:solidFill>
                  <a:schemeClr val="tx1"/>
                </a:solidFill>
              </a:rPr>
              <a:t> </a:t>
            </a:r>
            <a:r>
              <a:rPr lang="es-ES" sz="1400" b="1" dirty="0" err="1" smtClean="0">
                <a:solidFill>
                  <a:schemeClr val="tx1"/>
                </a:solidFill>
              </a:rPr>
              <a:t>Brake</a:t>
            </a:r>
            <a:r>
              <a:rPr lang="es-ES" sz="1400" b="1" dirty="0" smtClean="0">
                <a:solidFill>
                  <a:schemeClr val="tx1"/>
                </a:solidFill>
              </a:rPr>
              <a:t> (LCIB) </a:t>
            </a:r>
            <a:r>
              <a:rPr lang="es-ES" sz="1400" b="1" dirty="0" err="1" smtClean="0">
                <a:solidFill>
                  <a:schemeClr val="tx1"/>
                </a:solidFill>
              </a:rPr>
              <a:t>Deceleraton</a:t>
            </a:r>
            <a:r>
              <a:rPr lang="es-ES" sz="1400" b="1" dirty="0" smtClean="0">
                <a:solidFill>
                  <a:schemeClr val="tx1"/>
                </a:solidFill>
              </a:rPr>
              <a:t> Test</a:t>
            </a:r>
            <a:r>
              <a:rPr lang="es-ES" sz="1400" dirty="0" smtClean="0">
                <a:solidFill>
                  <a:schemeClr val="tx1"/>
                </a:solidFill>
              </a:rPr>
              <a:t>: </a:t>
            </a:r>
          </a:p>
          <a:p>
            <a:pPr lvl="1"/>
            <a:r>
              <a:rPr lang="es-ES" sz="1400" dirty="0" smtClean="0">
                <a:solidFill>
                  <a:schemeClr val="tx1"/>
                </a:solidFill>
              </a:rPr>
              <a:t>Este comando hace que el ECA actúe el freno del contra eje por 5 veces seguidas, comprobando su </a:t>
            </a:r>
            <a:r>
              <a:rPr lang="es-ES" sz="1400" dirty="0" err="1" smtClean="0">
                <a:solidFill>
                  <a:schemeClr val="tx1"/>
                </a:solidFill>
              </a:rPr>
              <a:t>eficácia</a:t>
            </a:r>
            <a:r>
              <a:rPr lang="es-ES" sz="1400" dirty="0" smtClean="0">
                <a:solidFill>
                  <a:schemeClr val="tx1"/>
                </a:solidFill>
              </a:rPr>
              <a:t>.</a:t>
            </a:r>
          </a:p>
          <a:p>
            <a:r>
              <a:rPr lang="es-ES" sz="1200" b="1" dirty="0" smtClean="0">
                <a:solidFill>
                  <a:schemeClr val="tx1"/>
                </a:solidFill>
              </a:rPr>
              <a:t>Para realizar o teste:</a:t>
            </a:r>
          </a:p>
          <a:p>
            <a:pPr marL="228600" indent="-228600">
              <a:buFont typeface="+mj-lt"/>
              <a:buAutoNum type="arabicPeriod"/>
            </a:pPr>
            <a:r>
              <a:rPr lang="es-ES" sz="1200" dirty="0">
                <a:solidFill>
                  <a:schemeClr val="tx1"/>
                </a:solidFill>
              </a:rPr>
              <a:t>De a partida en el motor; </a:t>
            </a:r>
          </a:p>
          <a:p>
            <a:pPr marL="228600" indent="-228600">
              <a:buFont typeface="+mj-lt"/>
              <a:buAutoNum type="arabicPeriod"/>
            </a:pPr>
            <a:r>
              <a:rPr lang="es-ES" sz="1200" dirty="0">
                <a:solidFill>
                  <a:schemeClr val="tx1"/>
                </a:solidFill>
              </a:rPr>
              <a:t>Coloque el  comando de la transmisión en Neutral; </a:t>
            </a:r>
          </a:p>
          <a:p>
            <a:pPr marL="228600" indent="-228600">
              <a:buFont typeface="+mj-lt"/>
              <a:buAutoNum type="arabicPeriod"/>
            </a:pPr>
            <a:r>
              <a:rPr lang="es-ES" sz="1200" dirty="0">
                <a:solidFill>
                  <a:schemeClr val="tx1"/>
                </a:solidFill>
              </a:rPr>
              <a:t>Aplique los frenos de estacionamiento; </a:t>
            </a:r>
          </a:p>
          <a:p>
            <a:pPr marL="228600" indent="-228600">
              <a:buFont typeface="+mj-lt"/>
              <a:buAutoNum type="arabicPeriod"/>
            </a:pPr>
            <a:r>
              <a:rPr lang="es-ES" sz="1200" dirty="0">
                <a:solidFill>
                  <a:schemeClr val="tx1"/>
                </a:solidFill>
              </a:rPr>
              <a:t>Seleccione </a:t>
            </a:r>
            <a:r>
              <a:rPr lang="es-ES" sz="1200" dirty="0" smtClean="0">
                <a:solidFill>
                  <a:schemeClr val="tx1"/>
                </a:solidFill>
              </a:rPr>
              <a:t>“</a:t>
            </a:r>
            <a:r>
              <a:rPr lang="es-ES" sz="1200" dirty="0" err="1" smtClean="0">
                <a:solidFill>
                  <a:schemeClr val="tx1"/>
                </a:solidFill>
              </a:rPr>
              <a:t>Start</a:t>
            </a:r>
            <a:r>
              <a:rPr lang="es-ES" sz="1200" dirty="0" smtClean="0">
                <a:solidFill>
                  <a:schemeClr val="tx1"/>
                </a:solidFill>
              </a:rPr>
              <a:t>” </a:t>
            </a:r>
            <a:r>
              <a:rPr lang="es-ES" sz="1200" dirty="0">
                <a:solidFill>
                  <a:schemeClr val="tx1"/>
                </a:solidFill>
              </a:rPr>
              <a:t>e siga las </a:t>
            </a:r>
            <a:r>
              <a:rPr lang="es-ES" sz="1200" dirty="0" err="1">
                <a:solidFill>
                  <a:schemeClr val="tx1"/>
                </a:solidFill>
              </a:rPr>
              <a:t>instruciones</a:t>
            </a:r>
            <a:r>
              <a:rPr lang="es-ES" sz="1200" dirty="0">
                <a:solidFill>
                  <a:schemeClr val="tx1"/>
                </a:solidFill>
              </a:rPr>
              <a:t> presentadas en la pantalla; </a:t>
            </a:r>
          </a:p>
          <a:p>
            <a:pPr marL="228600" indent="-228600">
              <a:buFont typeface="+mj-lt"/>
              <a:buAutoNum type="arabicPeriod"/>
            </a:pPr>
            <a:r>
              <a:rPr lang="es-ES" sz="1200" dirty="0">
                <a:solidFill>
                  <a:schemeClr val="tx1"/>
                </a:solidFill>
              </a:rPr>
              <a:t>Aguarde la mensaje de termino; </a:t>
            </a:r>
            <a:endParaRPr lang="es-ES" sz="1200" dirty="0" smtClean="0">
              <a:solidFill>
                <a:schemeClr val="tx1"/>
              </a:solidFill>
            </a:endParaRPr>
          </a:p>
          <a:p>
            <a:endParaRPr lang="es-ES" sz="1200" b="1" dirty="0" smtClean="0">
              <a:solidFill>
                <a:schemeClr val="tx1"/>
              </a:solidFill>
            </a:endParaRPr>
          </a:p>
          <a:p>
            <a:r>
              <a:rPr lang="es-ES" sz="1200" b="1" dirty="0" smtClean="0">
                <a:solidFill>
                  <a:schemeClr val="tx1"/>
                </a:solidFill>
              </a:rPr>
              <a:t>Notas: </a:t>
            </a:r>
          </a:p>
          <a:p>
            <a:pPr marL="171450" indent="-171450">
              <a:buFont typeface="Arial" panose="020B0604020202020204" pitchFamily="34" charset="0"/>
              <a:buChar char="•"/>
            </a:pPr>
            <a:r>
              <a:rPr lang="es-ES" sz="1000" b="1" i="1" dirty="0">
                <a:solidFill>
                  <a:schemeClr val="tx1"/>
                </a:solidFill>
              </a:rPr>
              <a:t>Se lleva a cabo este procedimiento cada vez que el embrague se ha sustituido.</a:t>
            </a:r>
            <a:r>
              <a:rPr lang="es-ES" sz="1200" dirty="0" smtClean="0"/>
              <a:t> </a:t>
            </a:r>
            <a:endParaRPr lang="es-ES" sz="1000" b="1" i="1" dirty="0">
              <a:solidFill>
                <a:schemeClr val="tx1"/>
              </a:solidFill>
            </a:endParaRPr>
          </a:p>
        </p:txBody>
      </p:sp>
    </p:spTree>
    <p:extLst>
      <p:ext uri="{BB962C8B-B14F-4D97-AF65-F5344CB8AC3E}">
        <p14:creationId xmlns:p14="http://schemas.microsoft.com/office/powerpoint/2010/main" val="4049249001"/>
      </p:ext>
    </p:extLst>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323702"/>
            <a:ext cx="7907935" cy="4133439"/>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err="1" smtClean="0">
                <a:solidFill>
                  <a:schemeClr val="tx1"/>
                </a:solidFill>
              </a:rPr>
              <a:t>Cerar</a:t>
            </a:r>
            <a:r>
              <a:rPr lang="es-ES" b="1" dirty="0" smtClean="0">
                <a:solidFill>
                  <a:schemeClr val="tx1"/>
                </a:solidFill>
              </a:rPr>
              <a:t> el Contador de Accionamientos del Embrague (intervalo de lubrificación);</a:t>
            </a:r>
          </a:p>
          <a:p>
            <a:r>
              <a:rPr lang="es-ES" sz="1400" b="1" dirty="0" err="1" smtClean="0">
                <a:solidFill>
                  <a:schemeClr val="tx1"/>
                </a:solidFill>
              </a:rPr>
              <a:t>Grease</a:t>
            </a:r>
            <a:r>
              <a:rPr lang="es-ES" sz="1400" b="1" dirty="0" smtClean="0">
                <a:solidFill>
                  <a:schemeClr val="tx1"/>
                </a:solidFill>
              </a:rPr>
              <a:t> </a:t>
            </a:r>
            <a:r>
              <a:rPr lang="es-ES" sz="1400" b="1" dirty="0" err="1" smtClean="0">
                <a:solidFill>
                  <a:schemeClr val="tx1"/>
                </a:solidFill>
              </a:rPr>
              <a:t>Interval</a:t>
            </a:r>
            <a:r>
              <a:rPr lang="es-ES" sz="1400" b="1" dirty="0" smtClean="0">
                <a:solidFill>
                  <a:schemeClr val="tx1"/>
                </a:solidFill>
              </a:rPr>
              <a:t> </a:t>
            </a:r>
            <a:r>
              <a:rPr lang="es-ES" sz="1400" b="1" dirty="0" err="1" smtClean="0">
                <a:solidFill>
                  <a:schemeClr val="tx1"/>
                </a:solidFill>
              </a:rPr>
              <a:t>Reset</a:t>
            </a:r>
            <a:endParaRPr lang="es-ES" sz="1400" dirty="0" smtClean="0">
              <a:solidFill>
                <a:schemeClr val="tx1"/>
              </a:solidFill>
            </a:endParaRPr>
          </a:p>
          <a:p>
            <a:pPr lvl="1"/>
            <a:r>
              <a:rPr lang="es-ES" sz="1400" dirty="0" smtClean="0">
                <a:solidFill>
                  <a:schemeClr val="tx1"/>
                </a:solidFill>
              </a:rPr>
              <a:t>Leva el Contador de Accionamientos del embrague  a cero (intervalo de lubrificación.</a:t>
            </a:r>
            <a:r>
              <a:rPr lang="es-ES" sz="1400" dirty="0" smtClean="0">
                <a:solidFill>
                  <a:schemeClr val="tx1"/>
                </a:solidFill>
              </a:rPr>
              <a:t> </a:t>
            </a:r>
          </a:p>
          <a:p>
            <a:r>
              <a:rPr lang="es-ES" sz="1200" b="1" dirty="0" smtClean="0">
                <a:solidFill>
                  <a:schemeClr val="tx1"/>
                </a:solidFill>
              </a:rPr>
              <a:t>Para </a:t>
            </a:r>
            <a:r>
              <a:rPr lang="es-ES" sz="1200" b="1" dirty="0" err="1" smtClean="0">
                <a:solidFill>
                  <a:schemeClr val="tx1"/>
                </a:solidFill>
              </a:rPr>
              <a:t>cerar</a:t>
            </a:r>
            <a:r>
              <a:rPr lang="es-ES" sz="1200" b="1" dirty="0" smtClean="0">
                <a:solidFill>
                  <a:schemeClr val="tx1"/>
                </a:solidFill>
              </a:rPr>
              <a:t> el contador:</a:t>
            </a:r>
          </a:p>
          <a:p>
            <a:pPr marL="228600" indent="-228600">
              <a:buFont typeface="+mj-lt"/>
              <a:buAutoNum type="arabicPeriod"/>
            </a:pPr>
            <a:r>
              <a:rPr lang="es-ES" sz="1200" dirty="0" smtClean="0">
                <a:solidFill>
                  <a:schemeClr val="tx1"/>
                </a:solidFill>
              </a:rPr>
              <a:t>De a partida en el motor; </a:t>
            </a:r>
          </a:p>
          <a:p>
            <a:pPr marL="228600" indent="-228600">
              <a:buFont typeface="+mj-lt"/>
              <a:buAutoNum type="arabicPeriod"/>
            </a:pPr>
            <a:r>
              <a:rPr lang="es-ES" sz="1200" dirty="0" smtClean="0">
                <a:solidFill>
                  <a:schemeClr val="tx1"/>
                </a:solidFill>
              </a:rPr>
              <a:t>Coloque el  comando de la transmisión en Neutral; </a:t>
            </a:r>
          </a:p>
          <a:p>
            <a:pPr marL="228600" indent="-228600">
              <a:buFont typeface="+mj-lt"/>
              <a:buAutoNum type="arabicPeriod"/>
            </a:pPr>
            <a:r>
              <a:rPr lang="es-ES" sz="1200" dirty="0" smtClean="0">
                <a:solidFill>
                  <a:schemeClr val="tx1"/>
                </a:solidFill>
              </a:rPr>
              <a:t>Aplique los frenos de estacionamiento; </a:t>
            </a:r>
          </a:p>
          <a:p>
            <a:pPr marL="228600" indent="-228600">
              <a:buFont typeface="+mj-lt"/>
              <a:buAutoNum type="arabicPeriod"/>
            </a:pPr>
            <a:r>
              <a:rPr lang="es-ES" sz="1200" dirty="0" smtClean="0">
                <a:solidFill>
                  <a:schemeClr val="tx1"/>
                </a:solidFill>
              </a:rPr>
              <a:t>Seleccione “</a:t>
            </a:r>
            <a:r>
              <a:rPr lang="es-ES" sz="1200" b="1" dirty="0" smtClean="0">
                <a:solidFill>
                  <a:schemeClr val="tx1"/>
                </a:solidFill>
              </a:rPr>
              <a:t>Clear </a:t>
            </a:r>
            <a:r>
              <a:rPr lang="es-ES" sz="1200" b="1" dirty="0" err="1" smtClean="0">
                <a:solidFill>
                  <a:schemeClr val="tx1"/>
                </a:solidFill>
              </a:rPr>
              <a:t>Grease</a:t>
            </a:r>
            <a:r>
              <a:rPr lang="es-ES" sz="1200" b="1" dirty="0" smtClean="0">
                <a:solidFill>
                  <a:schemeClr val="tx1"/>
                </a:solidFill>
              </a:rPr>
              <a:t> </a:t>
            </a:r>
            <a:r>
              <a:rPr lang="es-ES" sz="1200" b="1" dirty="0" err="1" smtClean="0">
                <a:solidFill>
                  <a:schemeClr val="tx1"/>
                </a:solidFill>
              </a:rPr>
              <a:t>Internal</a:t>
            </a:r>
            <a:r>
              <a:rPr lang="es-ES" sz="1200" b="1" dirty="0" smtClean="0">
                <a:solidFill>
                  <a:schemeClr val="tx1"/>
                </a:solidFill>
              </a:rPr>
              <a:t> </a:t>
            </a:r>
            <a:r>
              <a:rPr lang="es-ES" sz="1200" b="1" dirty="0" err="1" smtClean="0">
                <a:solidFill>
                  <a:schemeClr val="tx1"/>
                </a:solidFill>
              </a:rPr>
              <a:t>Counter</a:t>
            </a:r>
            <a:r>
              <a:rPr lang="es-ES" sz="1200" b="1" dirty="0" smtClean="0">
                <a:solidFill>
                  <a:schemeClr val="tx1"/>
                </a:solidFill>
              </a:rPr>
              <a:t>”</a:t>
            </a:r>
            <a:r>
              <a:rPr lang="es-ES" sz="1200" dirty="0" smtClean="0">
                <a:solidFill>
                  <a:schemeClr val="tx1"/>
                </a:solidFill>
              </a:rPr>
              <a:t> e siga las instrucciones presentadas en la pantalla; </a:t>
            </a:r>
          </a:p>
          <a:p>
            <a:pPr marL="228600" indent="-228600">
              <a:buFont typeface="+mj-lt"/>
              <a:buAutoNum type="arabicPeriod"/>
            </a:pPr>
            <a:r>
              <a:rPr lang="es-ES" sz="1200" dirty="0" smtClean="0">
                <a:solidFill>
                  <a:schemeClr val="tx1"/>
                </a:solidFill>
              </a:rPr>
              <a:t>Aguarde la mensaje de termino</a:t>
            </a:r>
          </a:p>
          <a:p>
            <a:endParaRPr lang="es-ES" sz="1200" b="1" dirty="0" smtClean="0">
              <a:solidFill>
                <a:schemeClr val="tx1"/>
              </a:solidFill>
            </a:endParaRPr>
          </a:p>
          <a:p>
            <a:r>
              <a:rPr lang="es-ES" sz="1200" b="1" dirty="0" smtClean="0">
                <a:solidFill>
                  <a:schemeClr val="tx1"/>
                </a:solidFill>
              </a:rPr>
              <a:t>Notas: </a:t>
            </a:r>
          </a:p>
          <a:p>
            <a:pPr marL="171450" indent="-171450">
              <a:buFont typeface="Arial" panose="020B0604020202020204" pitchFamily="34" charset="0"/>
              <a:buChar char="•"/>
            </a:pPr>
            <a:r>
              <a:rPr lang="es-ES" sz="1000" b="1" i="1" dirty="0" smtClean="0">
                <a:solidFill>
                  <a:schemeClr val="tx1"/>
                </a:solidFill>
              </a:rPr>
              <a:t>Esta función  necesita ser configurada para  estar activa;</a:t>
            </a:r>
          </a:p>
          <a:p>
            <a:pPr marL="171450" indent="-171450">
              <a:buFont typeface="Arial" panose="020B0604020202020204" pitchFamily="34" charset="0"/>
              <a:buChar char="•"/>
            </a:pPr>
            <a:r>
              <a:rPr lang="es-ES" sz="1000" b="1" i="1" dirty="0" smtClean="0">
                <a:solidFill>
                  <a:schemeClr val="tx1"/>
                </a:solidFill>
              </a:rPr>
              <a:t>Cuando se atinge lo número de ciclos correspondientes a lo intervalo de lubrificación, será exhibida as letras “GI”  en el  visor de marchas;</a:t>
            </a:r>
          </a:p>
          <a:p>
            <a:pPr marL="171450" indent="-171450">
              <a:buFont typeface="Arial" panose="020B0604020202020204" pitchFamily="34" charset="0"/>
              <a:buChar char="•"/>
            </a:pPr>
            <a:r>
              <a:rPr lang="es-ES" sz="1000" b="1" i="1" dirty="0" smtClean="0">
                <a:solidFill>
                  <a:schemeClr val="tx1"/>
                </a:solidFill>
              </a:rPr>
              <a:t>Solamente haga lo reinicio del  contador después de la aplicación de la  grasa correcta.</a:t>
            </a:r>
          </a:p>
          <a:p>
            <a:pPr marL="171450" indent="-171450">
              <a:buFont typeface="Arial" panose="020B0604020202020204" pitchFamily="34" charset="0"/>
              <a:buChar char="•"/>
            </a:pPr>
            <a:endParaRPr lang="es-ES" sz="1000" b="1" i="1" dirty="0">
              <a:solidFill>
                <a:schemeClr val="tx1"/>
              </a:solidFill>
            </a:endParaRPr>
          </a:p>
        </p:txBody>
      </p:sp>
    </p:spTree>
    <p:extLst>
      <p:ext uri="{BB962C8B-B14F-4D97-AF65-F5344CB8AC3E}">
        <p14:creationId xmlns:p14="http://schemas.microsoft.com/office/powerpoint/2010/main" val="2286952937"/>
      </p:ext>
    </p:extLst>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323702"/>
            <a:ext cx="7907935" cy="3973395"/>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smtClean="0">
                <a:solidFill>
                  <a:schemeClr val="tx1"/>
                </a:solidFill>
              </a:rPr>
              <a:t>Calibrar el sensor de inclinación </a:t>
            </a:r>
          </a:p>
          <a:p>
            <a:r>
              <a:rPr lang="es-ES" sz="1400" b="1" dirty="0" smtClean="0">
                <a:solidFill>
                  <a:schemeClr val="tx1"/>
                </a:solidFill>
              </a:rPr>
              <a:t>Grade Sensor </a:t>
            </a:r>
            <a:r>
              <a:rPr lang="es-ES" sz="1400" b="1" dirty="0" err="1" smtClean="0">
                <a:solidFill>
                  <a:schemeClr val="tx1"/>
                </a:solidFill>
              </a:rPr>
              <a:t>Calibration</a:t>
            </a:r>
            <a:endParaRPr lang="es-ES" sz="1400" dirty="0" smtClean="0">
              <a:solidFill>
                <a:schemeClr val="tx1"/>
              </a:solidFill>
            </a:endParaRPr>
          </a:p>
          <a:p>
            <a:pPr lvl="1"/>
            <a:r>
              <a:rPr lang="es-ES" sz="1200" dirty="0" smtClean="0">
                <a:solidFill>
                  <a:schemeClr val="tx1"/>
                </a:solidFill>
              </a:rPr>
              <a:t>La ECU tiene un sensor de inclinación que permite el ajuste de la conducta del vehículo como una función del nivel de la rampa que está viajando. Es esencial para la ayuda de arranques en rampas, sino que también es en las decisiones de la cual marcha debe ser utilizada a cualquier momento. Este sensor debe calibrase cuando se sustituye la ECU y cuando el comportamiento del vehículo en pendientes es errático.</a:t>
            </a:r>
          </a:p>
          <a:p>
            <a:r>
              <a:rPr lang="es-ES" sz="1200" b="1" dirty="0" smtClean="0">
                <a:solidFill>
                  <a:schemeClr val="tx1"/>
                </a:solidFill>
              </a:rPr>
              <a:t>Para calibrar el sensor:</a:t>
            </a:r>
            <a:endParaRPr lang="es-ES" sz="1200" dirty="0" smtClean="0">
              <a:solidFill>
                <a:schemeClr val="tx1"/>
              </a:solidFill>
            </a:endParaRPr>
          </a:p>
          <a:p>
            <a:pPr marL="228600" indent="-228600">
              <a:buFont typeface="+mj-lt"/>
              <a:buAutoNum type="arabicPeriod"/>
            </a:pPr>
            <a:r>
              <a:rPr lang="es-ES" sz="1200" dirty="0" smtClean="0">
                <a:solidFill>
                  <a:schemeClr val="tx1"/>
                </a:solidFill>
              </a:rPr>
              <a:t>El vehículo debe estar nivelado, dentro de + o – 0.5 grados; </a:t>
            </a:r>
          </a:p>
          <a:p>
            <a:pPr marL="228600" indent="-228600">
              <a:buFont typeface="+mj-lt"/>
              <a:buAutoNum type="arabicPeriod"/>
            </a:pPr>
            <a:r>
              <a:rPr lang="es-ES" sz="1200" dirty="0" smtClean="0">
                <a:solidFill>
                  <a:schemeClr val="tx1"/>
                </a:solidFill>
              </a:rPr>
              <a:t>Es preferible que el vehículo astea cargado e con a suspensión totalmente inflada;</a:t>
            </a:r>
            <a:endParaRPr lang="es-ES" sz="1200" dirty="0">
              <a:solidFill>
                <a:schemeClr val="tx1"/>
              </a:solidFill>
            </a:endParaRPr>
          </a:p>
          <a:p>
            <a:pPr marL="228600" indent="-228600">
              <a:buFont typeface="+mj-lt"/>
              <a:buAutoNum type="arabicPeriod"/>
            </a:pPr>
            <a:r>
              <a:rPr lang="es-ES" sz="1200" dirty="0">
                <a:solidFill>
                  <a:schemeClr val="tx1"/>
                </a:solidFill>
              </a:rPr>
              <a:t>De a partida en el motor;</a:t>
            </a:r>
          </a:p>
          <a:p>
            <a:pPr marL="228600" indent="-228600">
              <a:buFont typeface="+mj-lt"/>
              <a:buAutoNum type="arabicPeriod"/>
            </a:pPr>
            <a:r>
              <a:rPr lang="es-ES" sz="1200" dirty="0">
                <a:solidFill>
                  <a:schemeClr val="tx1"/>
                </a:solidFill>
              </a:rPr>
              <a:t>Coloque el  comando de la transmisión en Neutral; </a:t>
            </a:r>
          </a:p>
          <a:p>
            <a:pPr marL="228600" indent="-228600">
              <a:buFont typeface="+mj-lt"/>
              <a:buAutoNum type="arabicPeriod"/>
            </a:pPr>
            <a:r>
              <a:rPr lang="es-ES" sz="1200" dirty="0">
                <a:solidFill>
                  <a:schemeClr val="tx1"/>
                </a:solidFill>
              </a:rPr>
              <a:t>Aplique los frenos de estacionamiento; </a:t>
            </a:r>
          </a:p>
          <a:p>
            <a:pPr marL="228600" indent="-228600">
              <a:buFont typeface="+mj-lt"/>
              <a:buAutoNum type="arabicPeriod"/>
            </a:pPr>
            <a:r>
              <a:rPr lang="es-ES" sz="1200" dirty="0">
                <a:solidFill>
                  <a:schemeClr val="tx1"/>
                </a:solidFill>
              </a:rPr>
              <a:t>Seleccione </a:t>
            </a:r>
            <a:r>
              <a:rPr lang="es-ES" sz="1200" dirty="0" smtClean="0">
                <a:solidFill>
                  <a:schemeClr val="tx1"/>
                </a:solidFill>
              </a:rPr>
              <a:t>“</a:t>
            </a:r>
            <a:r>
              <a:rPr lang="es-ES" sz="1200" b="1" dirty="0" err="1" smtClean="0">
                <a:solidFill>
                  <a:schemeClr val="tx1"/>
                </a:solidFill>
              </a:rPr>
              <a:t>Calibrate</a:t>
            </a:r>
            <a:r>
              <a:rPr lang="es-ES" sz="1200" b="1" dirty="0" smtClean="0">
                <a:solidFill>
                  <a:schemeClr val="tx1"/>
                </a:solidFill>
              </a:rPr>
              <a:t>”</a:t>
            </a:r>
            <a:r>
              <a:rPr lang="es-ES" sz="1200" dirty="0" smtClean="0">
                <a:solidFill>
                  <a:schemeClr val="tx1"/>
                </a:solidFill>
              </a:rPr>
              <a:t> </a:t>
            </a:r>
            <a:r>
              <a:rPr lang="es-ES" sz="1200" dirty="0">
                <a:solidFill>
                  <a:schemeClr val="tx1"/>
                </a:solidFill>
              </a:rPr>
              <a:t>e siga las instrucciones presentadas en la pantalla; </a:t>
            </a:r>
          </a:p>
          <a:p>
            <a:pPr marL="228600" indent="-228600">
              <a:buFont typeface="+mj-lt"/>
              <a:buAutoNum type="arabicPeriod"/>
            </a:pPr>
            <a:r>
              <a:rPr lang="es-ES" sz="1200" dirty="0">
                <a:solidFill>
                  <a:schemeClr val="tx1"/>
                </a:solidFill>
              </a:rPr>
              <a:t>Aguarde la mensaje de termino</a:t>
            </a:r>
          </a:p>
          <a:p>
            <a:endParaRPr lang="es-ES" sz="1200" b="1" dirty="0" smtClean="0">
              <a:solidFill>
                <a:schemeClr val="tx1"/>
              </a:solidFill>
            </a:endParaRPr>
          </a:p>
        </p:txBody>
      </p:sp>
    </p:spTree>
    <p:extLst>
      <p:ext uri="{BB962C8B-B14F-4D97-AF65-F5344CB8AC3E}">
        <p14:creationId xmlns:p14="http://schemas.microsoft.com/office/powerpoint/2010/main" val="341738843"/>
      </p:ext>
    </p:extLst>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838200" y="0"/>
            <a:ext cx="7924800" cy="1096963"/>
          </a:xfrm>
        </p:spPr>
        <p:txBody>
          <a:bodyPr/>
          <a:lstStyle/>
          <a:p>
            <a:endParaRPr lang="en-US"/>
          </a:p>
        </p:txBody>
      </p:sp>
      <p:sp>
        <p:nvSpPr>
          <p:cNvPr id="50179" name="Rectangle 3"/>
          <p:cNvSpPr>
            <a:spLocks noGrp="1" noChangeArrowheads="1"/>
          </p:cNvSpPr>
          <p:nvPr>
            <p:ph type="body" idx="1"/>
          </p:nvPr>
        </p:nvSpPr>
        <p:spPr/>
        <p:txBody>
          <a:bodyPr/>
          <a:lstStyle/>
          <a:p>
            <a:endParaRPr lang="en-US"/>
          </a:p>
        </p:txBody>
      </p:sp>
      <p:sp>
        <p:nvSpPr>
          <p:cNvPr id="50180" name="Rectangle 4"/>
          <p:cNvSpPr>
            <a:spLocks noChangeArrowheads="1"/>
          </p:cNvSpPr>
          <p:nvPr/>
        </p:nvSpPr>
        <p:spPr bwMode="auto">
          <a:xfrm>
            <a:off x="0" y="0"/>
            <a:ext cx="9144000" cy="6858000"/>
          </a:xfrm>
          <a:prstGeom prst="rect">
            <a:avLst/>
          </a:prstGeom>
          <a:solidFill>
            <a:srgbClr val="0067C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0181" name="Picture 5" descr="eaton_signature_white on 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438400"/>
            <a:ext cx="4089400" cy="172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600" y="1717200"/>
            <a:ext cx="5581631"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Rotinas de Serviço</a:t>
            </a:r>
            <a:endParaRPr lang="en-US" sz="2400" dirty="0" smtClean="0"/>
          </a:p>
        </p:txBody>
      </p:sp>
      <p:cxnSp>
        <p:nvCxnSpPr>
          <p:cNvPr id="10" name="Conector reto 9"/>
          <p:cNvCxnSpPr/>
          <p:nvPr/>
        </p:nvCxnSpPr>
        <p:spPr bwMode="auto">
          <a:xfrm>
            <a:off x="435429" y="2638697"/>
            <a:ext cx="0" cy="437316"/>
          </a:xfrm>
          <a:prstGeom prst="line">
            <a:avLst/>
          </a:prstGeom>
          <a:ln/>
          <a:extLst/>
        </p:spPr>
        <p:style>
          <a:lnRef idx="2">
            <a:schemeClr val="dk1"/>
          </a:lnRef>
          <a:fillRef idx="0">
            <a:schemeClr val="dk1"/>
          </a:fillRef>
          <a:effectRef idx="1">
            <a:schemeClr val="dk1"/>
          </a:effectRef>
          <a:fontRef idx="minor">
            <a:schemeClr val="tx1"/>
          </a:fontRef>
        </p:style>
      </p:cxnSp>
      <p:cxnSp>
        <p:nvCxnSpPr>
          <p:cNvPr id="11" name="Conector de seta reta 10"/>
          <p:cNvCxnSpPr/>
          <p:nvPr/>
        </p:nvCxnSpPr>
        <p:spPr bwMode="auto">
          <a:xfrm>
            <a:off x="435429" y="3076013"/>
            <a:ext cx="373048" cy="0"/>
          </a:xfrm>
          <a:prstGeom prst="straightConnector1">
            <a:avLst/>
          </a:prstGeom>
          <a:ln>
            <a:tailEnd type="arrow"/>
          </a:ln>
          <a:extLst/>
        </p:spPr>
        <p:style>
          <a:lnRef idx="2">
            <a:schemeClr val="dk1"/>
          </a:lnRef>
          <a:fillRef idx="0">
            <a:schemeClr val="dk1"/>
          </a:fillRef>
          <a:effectRef idx="1">
            <a:schemeClr val="dk1"/>
          </a:effectRef>
          <a:fontRef idx="minor">
            <a:schemeClr val="tx1"/>
          </a:fontRef>
        </p:style>
      </p:cxnSp>
      <p:grpSp>
        <p:nvGrpSpPr>
          <p:cNvPr id="48" name="Grupo 47"/>
          <p:cNvGrpSpPr/>
          <p:nvPr/>
        </p:nvGrpSpPr>
        <p:grpSpPr>
          <a:xfrm>
            <a:off x="1148803" y="2201092"/>
            <a:ext cx="6897917" cy="3618196"/>
            <a:chOff x="3852805" y="2258074"/>
            <a:chExt cx="6897917" cy="3618196"/>
          </a:xfrm>
        </p:grpSpPr>
        <p:sp>
          <p:nvSpPr>
            <p:cNvPr id="49" name="Retângulo de cantos arredondados 48"/>
            <p:cNvSpPr/>
            <p:nvPr/>
          </p:nvSpPr>
          <p:spPr bwMode="auto">
            <a:xfrm>
              <a:off x="5222238" y="2258074"/>
              <a:ext cx="5528484" cy="2579914"/>
            </a:xfrm>
            <a:prstGeom prst="roundRect">
              <a:avLst>
                <a:gd name="adj" fmla="val 5762"/>
              </a:avLst>
            </a:prstGeom>
            <a:solidFill>
              <a:srgbClr val="FFFF00">
                <a:alpha val="20000"/>
              </a:srgbClr>
            </a:solidFill>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nvGrpSpPr>
            <p:cNvPr id="50" name="Grupo 49"/>
            <p:cNvGrpSpPr/>
            <p:nvPr/>
          </p:nvGrpSpPr>
          <p:grpSpPr>
            <a:xfrm>
              <a:off x="3852805" y="4039547"/>
              <a:ext cx="2034880" cy="1836723"/>
              <a:chOff x="8620110" y="-410657"/>
              <a:chExt cx="2034880" cy="1836723"/>
            </a:xfrm>
          </p:grpSpPr>
          <p:sp>
            <p:nvSpPr>
              <p:cNvPr id="51" name="CaixaDeTexto 50"/>
              <p:cNvSpPr txBox="1"/>
              <p:nvPr/>
            </p:nvSpPr>
            <p:spPr>
              <a:xfrm>
                <a:off x="8620110" y="724335"/>
                <a:ext cx="2034880" cy="7017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ES" sz="1200" dirty="0" smtClean="0">
                    <a:solidFill>
                      <a:schemeClr val="tx1"/>
                    </a:solidFill>
                  </a:rPr>
                  <a:t>Rutinas de Servicio Disponibles en función de lo Producto Eaton</a:t>
                </a:r>
                <a:endParaRPr lang="es-ES" sz="1200" dirty="0">
                  <a:solidFill>
                    <a:schemeClr val="tx1"/>
                  </a:solidFill>
                </a:endParaRPr>
              </a:p>
            </p:txBody>
          </p:sp>
          <p:sp>
            <p:nvSpPr>
              <p:cNvPr id="52" name="Forma livre 51"/>
              <p:cNvSpPr/>
              <p:nvPr/>
            </p:nvSpPr>
            <p:spPr bwMode="auto">
              <a:xfrm>
                <a:off x="9561350" y="-410657"/>
                <a:ext cx="705407" cy="1134992"/>
              </a:xfrm>
              <a:custGeom>
                <a:avLst/>
                <a:gdLst>
                  <a:gd name="connsiteX0" fmla="*/ 0 w 1158240"/>
                  <a:gd name="connsiteY0" fmla="*/ 513805 h 513805"/>
                  <a:gd name="connsiteX1" fmla="*/ 278674 w 1158240"/>
                  <a:gd name="connsiteY1" fmla="*/ 95794 h 513805"/>
                  <a:gd name="connsiteX2" fmla="*/ 1158240 w 1158240"/>
                  <a:gd name="connsiteY2" fmla="*/ 0 h 513805"/>
                </a:gdLst>
                <a:ahLst/>
                <a:cxnLst>
                  <a:cxn ang="0">
                    <a:pos x="connsiteX0" y="connsiteY0"/>
                  </a:cxn>
                  <a:cxn ang="0">
                    <a:pos x="connsiteX1" y="connsiteY1"/>
                  </a:cxn>
                  <a:cxn ang="0">
                    <a:pos x="connsiteX2" y="connsiteY2"/>
                  </a:cxn>
                </a:cxnLst>
                <a:rect l="l" t="t" r="r" b="b"/>
                <a:pathLst>
                  <a:path w="1158240" h="513805">
                    <a:moveTo>
                      <a:pt x="0" y="513805"/>
                    </a:moveTo>
                    <a:cubicBezTo>
                      <a:pt x="42817" y="347616"/>
                      <a:pt x="85634" y="181428"/>
                      <a:pt x="278674" y="95794"/>
                    </a:cubicBezTo>
                    <a:cubicBezTo>
                      <a:pt x="471714" y="10160"/>
                      <a:pt x="814977" y="5080"/>
                      <a:pt x="1158240" y="0"/>
                    </a:cubicBezTo>
                  </a:path>
                </a:pathLst>
              </a:custGeom>
              <a:ln>
                <a:tailEnd type="triangle" w="lg" len="lg"/>
              </a:ln>
              <a:extLst/>
            </p:spPr>
            <p:style>
              <a:lnRef idx="3">
                <a:schemeClr val="dk1"/>
              </a:lnRef>
              <a:fillRef idx="0">
                <a:schemeClr val="dk1"/>
              </a:fillRef>
              <a:effectRef idx="2">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gr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731" y="2899688"/>
            <a:ext cx="1524689" cy="364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tângulo de cantos arredondados 12"/>
          <p:cNvSpPr/>
          <p:nvPr/>
        </p:nvSpPr>
        <p:spPr bwMode="auto">
          <a:xfrm>
            <a:off x="200297" y="2220686"/>
            <a:ext cx="844732" cy="418011"/>
          </a:xfrm>
          <a:prstGeom prst="roundRect">
            <a:avLst/>
          </a:prstGeom>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r>
              <a:rPr kumimoji="0" lang="en-US" sz="1600" b="1" i="0" u="none" strike="noStrike" cap="none" normalizeH="0" baseline="0" dirty="0" smtClean="0">
                <a:ln>
                  <a:noFill/>
                </a:ln>
                <a:solidFill>
                  <a:schemeClr val="tx1"/>
                </a:solidFill>
                <a:effectLst/>
                <a:latin typeface="Arial" charset="0"/>
              </a:rPr>
              <a:t>Go To</a:t>
            </a:r>
          </a:p>
        </p:txBody>
      </p:sp>
    </p:spTree>
    <p:extLst>
      <p:ext uri="{BB962C8B-B14F-4D97-AF65-F5344CB8AC3E}">
        <p14:creationId xmlns:p14="http://schemas.microsoft.com/office/powerpoint/2010/main" val="3153835978"/>
      </p:ext>
    </p:extLst>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600" y="1717200"/>
            <a:ext cx="5581631"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Rotinas de Serviço</a:t>
            </a:r>
            <a:endParaRPr lang="en-US" sz="2400" dirty="0" smtClean="0"/>
          </a:p>
        </p:txBody>
      </p:sp>
      <p:grpSp>
        <p:nvGrpSpPr>
          <p:cNvPr id="48" name="Grupo 47"/>
          <p:cNvGrpSpPr/>
          <p:nvPr/>
        </p:nvGrpSpPr>
        <p:grpSpPr>
          <a:xfrm>
            <a:off x="687249" y="3361508"/>
            <a:ext cx="7359471" cy="1735549"/>
            <a:chOff x="3391251" y="3418490"/>
            <a:chExt cx="7359471" cy="1735549"/>
          </a:xfrm>
        </p:grpSpPr>
        <p:sp>
          <p:nvSpPr>
            <p:cNvPr id="49" name="Retângulo de cantos arredondados 48"/>
            <p:cNvSpPr/>
            <p:nvPr/>
          </p:nvSpPr>
          <p:spPr bwMode="auto">
            <a:xfrm>
              <a:off x="5222238" y="3418490"/>
              <a:ext cx="5528484" cy="515691"/>
            </a:xfrm>
            <a:prstGeom prst="roundRect">
              <a:avLst>
                <a:gd name="adj" fmla="val 5762"/>
              </a:avLst>
            </a:prstGeom>
            <a:solidFill>
              <a:srgbClr val="FFFF00">
                <a:alpha val="20000"/>
              </a:srgbClr>
            </a:solidFill>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nvGrpSpPr>
            <p:cNvPr id="50" name="Grupo 49"/>
            <p:cNvGrpSpPr/>
            <p:nvPr/>
          </p:nvGrpSpPr>
          <p:grpSpPr>
            <a:xfrm>
              <a:off x="3391251" y="3583953"/>
              <a:ext cx="2034881" cy="1570086"/>
              <a:chOff x="8158556" y="-866251"/>
              <a:chExt cx="2034881" cy="1570086"/>
            </a:xfrm>
          </p:grpSpPr>
          <p:sp>
            <p:nvSpPr>
              <p:cNvPr id="51" name="CaixaDeTexto 50"/>
              <p:cNvSpPr txBox="1"/>
              <p:nvPr/>
            </p:nvSpPr>
            <p:spPr>
              <a:xfrm>
                <a:off x="8158556" y="220946"/>
                <a:ext cx="2034880" cy="48288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ES" sz="1200" dirty="0" smtClean="0">
                    <a:solidFill>
                      <a:schemeClr val="tx1"/>
                    </a:solidFill>
                  </a:rPr>
                  <a:t>Seleccione la rutina deseada</a:t>
                </a:r>
                <a:endParaRPr lang="es-ES" sz="1200" dirty="0">
                  <a:solidFill>
                    <a:schemeClr val="tx1"/>
                  </a:solidFill>
                </a:endParaRPr>
              </a:p>
            </p:txBody>
          </p:sp>
          <p:sp>
            <p:nvSpPr>
              <p:cNvPr id="52" name="Forma livre 51"/>
              <p:cNvSpPr/>
              <p:nvPr/>
            </p:nvSpPr>
            <p:spPr bwMode="auto">
              <a:xfrm>
                <a:off x="9175997" y="-866251"/>
                <a:ext cx="1017440" cy="1087197"/>
              </a:xfrm>
              <a:custGeom>
                <a:avLst/>
                <a:gdLst>
                  <a:gd name="connsiteX0" fmla="*/ 0 w 1158240"/>
                  <a:gd name="connsiteY0" fmla="*/ 513805 h 513805"/>
                  <a:gd name="connsiteX1" fmla="*/ 278674 w 1158240"/>
                  <a:gd name="connsiteY1" fmla="*/ 95794 h 513805"/>
                  <a:gd name="connsiteX2" fmla="*/ 1158240 w 1158240"/>
                  <a:gd name="connsiteY2" fmla="*/ 0 h 513805"/>
                </a:gdLst>
                <a:ahLst/>
                <a:cxnLst>
                  <a:cxn ang="0">
                    <a:pos x="connsiteX0" y="connsiteY0"/>
                  </a:cxn>
                  <a:cxn ang="0">
                    <a:pos x="connsiteX1" y="connsiteY1"/>
                  </a:cxn>
                  <a:cxn ang="0">
                    <a:pos x="connsiteX2" y="connsiteY2"/>
                  </a:cxn>
                </a:cxnLst>
                <a:rect l="l" t="t" r="r" b="b"/>
                <a:pathLst>
                  <a:path w="1158240" h="513805">
                    <a:moveTo>
                      <a:pt x="0" y="513805"/>
                    </a:moveTo>
                    <a:cubicBezTo>
                      <a:pt x="42817" y="347616"/>
                      <a:pt x="85634" y="181428"/>
                      <a:pt x="278674" y="95794"/>
                    </a:cubicBezTo>
                    <a:cubicBezTo>
                      <a:pt x="471714" y="10160"/>
                      <a:pt x="814977" y="5080"/>
                      <a:pt x="1158240" y="0"/>
                    </a:cubicBezTo>
                  </a:path>
                </a:pathLst>
              </a:custGeom>
              <a:ln>
                <a:tailEnd type="triangle" w="lg" len="lg"/>
              </a:ln>
              <a:extLst/>
            </p:spPr>
            <p:style>
              <a:lnRef idx="3">
                <a:schemeClr val="dk1"/>
              </a:lnRef>
              <a:fillRef idx="0">
                <a:schemeClr val="dk1"/>
              </a:fillRef>
              <a:effectRef idx="2">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grpSp>
    </p:spTree>
    <p:extLst>
      <p:ext uri="{BB962C8B-B14F-4D97-AF65-F5344CB8AC3E}">
        <p14:creationId xmlns:p14="http://schemas.microsoft.com/office/powerpoint/2010/main" val="698178890"/>
      </p:ext>
    </p:extLst>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600" y="1717200"/>
            <a:ext cx="5581631"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upo 12"/>
          <p:cNvGrpSpPr/>
          <p:nvPr/>
        </p:nvGrpSpPr>
        <p:grpSpPr>
          <a:xfrm>
            <a:off x="5124266" y="3567098"/>
            <a:ext cx="3016965" cy="1522229"/>
            <a:chOff x="7675868" y="3471680"/>
            <a:chExt cx="3016965" cy="1522229"/>
          </a:xfrm>
        </p:grpSpPr>
        <p:sp>
          <p:nvSpPr>
            <p:cNvPr id="14" name="Retângulo de cantos arredondados 13"/>
            <p:cNvSpPr/>
            <p:nvPr/>
          </p:nvSpPr>
          <p:spPr bwMode="auto">
            <a:xfrm>
              <a:off x="10075807" y="3471680"/>
              <a:ext cx="617026" cy="257847"/>
            </a:xfrm>
            <a:prstGeom prst="roundRect">
              <a:avLst>
                <a:gd name="adj" fmla="val 5762"/>
              </a:avLst>
            </a:prstGeom>
            <a:solidFill>
              <a:srgbClr val="FFFF00">
                <a:alpha val="20000"/>
              </a:srgbClr>
            </a:solidFill>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nvGrpSpPr>
            <p:cNvPr id="15" name="Grupo 14"/>
            <p:cNvGrpSpPr/>
            <p:nvPr/>
          </p:nvGrpSpPr>
          <p:grpSpPr>
            <a:xfrm>
              <a:off x="7675868" y="3637475"/>
              <a:ext cx="2399939" cy="1356434"/>
              <a:chOff x="12443173" y="-812729"/>
              <a:chExt cx="2399939" cy="1356434"/>
            </a:xfrm>
          </p:grpSpPr>
          <p:sp>
            <p:nvSpPr>
              <p:cNvPr id="16" name="CaixaDeTexto 15"/>
              <p:cNvSpPr txBox="1"/>
              <p:nvPr/>
            </p:nvSpPr>
            <p:spPr>
              <a:xfrm>
                <a:off x="12443173" y="263948"/>
                <a:ext cx="2034880" cy="27975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ES" sz="1200" dirty="0" smtClean="0">
                    <a:solidFill>
                      <a:schemeClr val="tx1"/>
                    </a:solidFill>
                  </a:rPr>
                  <a:t>Haga clic en  “</a:t>
                </a:r>
                <a:r>
                  <a:rPr lang="es-ES" sz="1200" dirty="0" err="1" smtClean="0">
                    <a:solidFill>
                      <a:schemeClr val="tx1"/>
                    </a:solidFill>
                  </a:rPr>
                  <a:t>Start</a:t>
                </a:r>
                <a:r>
                  <a:rPr lang="es-ES" sz="1200" dirty="0" smtClean="0">
                    <a:solidFill>
                      <a:schemeClr val="tx1"/>
                    </a:solidFill>
                  </a:rPr>
                  <a:t>”</a:t>
                </a:r>
                <a:endParaRPr lang="es-ES" sz="1200" dirty="0">
                  <a:solidFill>
                    <a:schemeClr val="tx1"/>
                  </a:solidFill>
                </a:endParaRPr>
              </a:p>
            </p:txBody>
          </p:sp>
          <p:sp>
            <p:nvSpPr>
              <p:cNvPr id="17" name="Forma livre 16"/>
              <p:cNvSpPr/>
              <p:nvPr/>
            </p:nvSpPr>
            <p:spPr bwMode="auto">
              <a:xfrm>
                <a:off x="13825672" y="-812729"/>
                <a:ext cx="1017440" cy="1087197"/>
              </a:xfrm>
              <a:custGeom>
                <a:avLst/>
                <a:gdLst>
                  <a:gd name="connsiteX0" fmla="*/ 0 w 1158240"/>
                  <a:gd name="connsiteY0" fmla="*/ 513805 h 513805"/>
                  <a:gd name="connsiteX1" fmla="*/ 278674 w 1158240"/>
                  <a:gd name="connsiteY1" fmla="*/ 95794 h 513805"/>
                  <a:gd name="connsiteX2" fmla="*/ 1158240 w 1158240"/>
                  <a:gd name="connsiteY2" fmla="*/ 0 h 513805"/>
                </a:gdLst>
                <a:ahLst/>
                <a:cxnLst>
                  <a:cxn ang="0">
                    <a:pos x="connsiteX0" y="connsiteY0"/>
                  </a:cxn>
                  <a:cxn ang="0">
                    <a:pos x="connsiteX1" y="connsiteY1"/>
                  </a:cxn>
                  <a:cxn ang="0">
                    <a:pos x="connsiteX2" y="connsiteY2"/>
                  </a:cxn>
                </a:cxnLst>
                <a:rect l="l" t="t" r="r" b="b"/>
                <a:pathLst>
                  <a:path w="1158240" h="513805">
                    <a:moveTo>
                      <a:pt x="0" y="513805"/>
                    </a:moveTo>
                    <a:cubicBezTo>
                      <a:pt x="42817" y="347616"/>
                      <a:pt x="85634" y="181428"/>
                      <a:pt x="278674" y="95794"/>
                    </a:cubicBezTo>
                    <a:cubicBezTo>
                      <a:pt x="471714" y="10160"/>
                      <a:pt x="814977" y="5080"/>
                      <a:pt x="1158240" y="0"/>
                    </a:cubicBezTo>
                  </a:path>
                </a:pathLst>
              </a:custGeom>
              <a:ln>
                <a:tailEnd type="triangle" w="lg" len="lg"/>
              </a:ln>
              <a:extLst/>
            </p:spPr>
            <p:style>
              <a:lnRef idx="3">
                <a:schemeClr val="dk1"/>
              </a:lnRef>
              <a:fillRef idx="0">
                <a:schemeClr val="dk1"/>
              </a:fillRef>
              <a:effectRef idx="2">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grpSp>
      <p:sp>
        <p:nvSpPr>
          <p:cNvPr id="18"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Rotinas de Serviço</a:t>
            </a:r>
            <a:endParaRPr lang="en-US" sz="2400" dirty="0" smtClean="0"/>
          </a:p>
        </p:txBody>
      </p:sp>
    </p:spTree>
    <p:extLst>
      <p:ext uri="{BB962C8B-B14F-4D97-AF65-F5344CB8AC3E}">
        <p14:creationId xmlns:p14="http://schemas.microsoft.com/office/powerpoint/2010/main" val="1166574920"/>
      </p:ext>
    </p:extLst>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9958" y="1779940"/>
            <a:ext cx="5723452"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Rotinas de Serviço</a:t>
            </a:r>
            <a:endParaRPr lang="en-US" sz="2400" dirty="0" smtClean="0"/>
          </a:p>
        </p:txBody>
      </p:sp>
      <p:grpSp>
        <p:nvGrpSpPr>
          <p:cNvPr id="48" name="Grupo 47"/>
          <p:cNvGrpSpPr/>
          <p:nvPr/>
        </p:nvGrpSpPr>
        <p:grpSpPr>
          <a:xfrm>
            <a:off x="1011642" y="2662249"/>
            <a:ext cx="2151745" cy="2348564"/>
            <a:chOff x="4645286" y="2656491"/>
            <a:chExt cx="2151745" cy="2348564"/>
          </a:xfrm>
        </p:grpSpPr>
        <p:sp>
          <p:nvSpPr>
            <p:cNvPr id="49" name="Retângulo de cantos arredondados 48"/>
            <p:cNvSpPr/>
            <p:nvPr/>
          </p:nvSpPr>
          <p:spPr bwMode="auto">
            <a:xfrm>
              <a:off x="5152566" y="2656491"/>
              <a:ext cx="1644465" cy="927462"/>
            </a:xfrm>
            <a:prstGeom prst="roundRect">
              <a:avLst>
                <a:gd name="adj" fmla="val 5762"/>
              </a:avLst>
            </a:prstGeom>
            <a:solidFill>
              <a:srgbClr val="FFFF00">
                <a:alpha val="20000"/>
              </a:srgbClr>
            </a:solidFill>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nvGrpSpPr>
            <p:cNvPr id="50" name="Grupo 49"/>
            <p:cNvGrpSpPr/>
            <p:nvPr/>
          </p:nvGrpSpPr>
          <p:grpSpPr>
            <a:xfrm>
              <a:off x="4645286" y="3453324"/>
              <a:ext cx="2034880" cy="1551731"/>
              <a:chOff x="9412591" y="-996880"/>
              <a:chExt cx="2034880" cy="1551731"/>
            </a:xfrm>
          </p:grpSpPr>
          <p:sp>
            <p:nvSpPr>
              <p:cNvPr id="51" name="CaixaDeTexto 50"/>
              <p:cNvSpPr txBox="1"/>
              <p:nvPr/>
            </p:nvSpPr>
            <p:spPr>
              <a:xfrm>
                <a:off x="9412591" y="71962"/>
                <a:ext cx="2034880" cy="48288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ES" sz="1200" dirty="0" smtClean="0">
                    <a:solidFill>
                      <a:schemeClr val="tx1"/>
                    </a:solidFill>
                  </a:rPr>
                  <a:t>Seleccione la sub rutina deseada</a:t>
                </a:r>
                <a:endParaRPr lang="es-ES" sz="1200" dirty="0">
                  <a:solidFill>
                    <a:schemeClr val="tx1"/>
                  </a:solidFill>
                </a:endParaRPr>
              </a:p>
            </p:txBody>
          </p:sp>
          <p:sp>
            <p:nvSpPr>
              <p:cNvPr id="52" name="Forma livre 51"/>
              <p:cNvSpPr/>
              <p:nvPr/>
            </p:nvSpPr>
            <p:spPr bwMode="auto">
              <a:xfrm flipH="1">
                <a:off x="10628864" y="-996880"/>
                <a:ext cx="674213" cy="1087197"/>
              </a:xfrm>
              <a:custGeom>
                <a:avLst/>
                <a:gdLst>
                  <a:gd name="connsiteX0" fmla="*/ 0 w 1158240"/>
                  <a:gd name="connsiteY0" fmla="*/ 513805 h 513805"/>
                  <a:gd name="connsiteX1" fmla="*/ 278674 w 1158240"/>
                  <a:gd name="connsiteY1" fmla="*/ 95794 h 513805"/>
                  <a:gd name="connsiteX2" fmla="*/ 1158240 w 1158240"/>
                  <a:gd name="connsiteY2" fmla="*/ 0 h 513805"/>
                </a:gdLst>
                <a:ahLst/>
                <a:cxnLst>
                  <a:cxn ang="0">
                    <a:pos x="connsiteX0" y="connsiteY0"/>
                  </a:cxn>
                  <a:cxn ang="0">
                    <a:pos x="connsiteX1" y="connsiteY1"/>
                  </a:cxn>
                  <a:cxn ang="0">
                    <a:pos x="connsiteX2" y="connsiteY2"/>
                  </a:cxn>
                </a:cxnLst>
                <a:rect l="l" t="t" r="r" b="b"/>
                <a:pathLst>
                  <a:path w="1158240" h="513805">
                    <a:moveTo>
                      <a:pt x="0" y="513805"/>
                    </a:moveTo>
                    <a:cubicBezTo>
                      <a:pt x="42817" y="347616"/>
                      <a:pt x="85634" y="181428"/>
                      <a:pt x="278674" y="95794"/>
                    </a:cubicBezTo>
                    <a:cubicBezTo>
                      <a:pt x="471714" y="10160"/>
                      <a:pt x="814977" y="5080"/>
                      <a:pt x="1158240" y="0"/>
                    </a:cubicBezTo>
                  </a:path>
                </a:pathLst>
              </a:custGeom>
              <a:ln>
                <a:tailEnd type="triangle" w="lg" len="lg"/>
              </a:ln>
              <a:extLst/>
            </p:spPr>
            <p:style>
              <a:lnRef idx="3">
                <a:schemeClr val="dk1"/>
              </a:lnRef>
              <a:fillRef idx="0">
                <a:schemeClr val="dk1"/>
              </a:fillRef>
              <a:effectRef idx="2">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grpSp>
    </p:spTree>
    <p:extLst>
      <p:ext uri="{BB962C8B-B14F-4D97-AF65-F5344CB8AC3E}">
        <p14:creationId xmlns:p14="http://schemas.microsoft.com/office/powerpoint/2010/main" val="1166574920"/>
      </p:ext>
    </p:extLst>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0800" y="1778400"/>
            <a:ext cx="5723452"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grpSp>
        <p:nvGrpSpPr>
          <p:cNvPr id="13" name="Grupo 12"/>
          <p:cNvGrpSpPr/>
          <p:nvPr/>
        </p:nvGrpSpPr>
        <p:grpSpPr>
          <a:xfrm>
            <a:off x="1519233" y="3805647"/>
            <a:ext cx="5560835" cy="2201095"/>
            <a:chOff x="7208921" y="2812143"/>
            <a:chExt cx="5560835" cy="2201095"/>
          </a:xfrm>
        </p:grpSpPr>
        <p:sp>
          <p:nvSpPr>
            <p:cNvPr id="14" name="Retângulo de cantos arredondados 13"/>
            <p:cNvSpPr/>
            <p:nvPr/>
          </p:nvSpPr>
          <p:spPr bwMode="auto">
            <a:xfrm>
              <a:off x="8850899" y="2812143"/>
              <a:ext cx="3918857" cy="1088572"/>
            </a:xfrm>
            <a:prstGeom prst="roundRect">
              <a:avLst>
                <a:gd name="adj" fmla="val 5762"/>
              </a:avLst>
            </a:prstGeom>
            <a:solidFill>
              <a:srgbClr val="FFFF00">
                <a:alpha val="20000"/>
              </a:srgbClr>
            </a:solidFill>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nvGrpSpPr>
            <p:cNvPr id="15" name="Grupo 14"/>
            <p:cNvGrpSpPr/>
            <p:nvPr/>
          </p:nvGrpSpPr>
          <p:grpSpPr>
            <a:xfrm>
              <a:off x="7208921" y="3471680"/>
              <a:ext cx="2034880" cy="1541558"/>
              <a:chOff x="11976226" y="-978524"/>
              <a:chExt cx="2034880" cy="1541558"/>
            </a:xfrm>
          </p:grpSpPr>
          <p:sp>
            <p:nvSpPr>
              <p:cNvPr id="16" name="CaixaDeTexto 15"/>
              <p:cNvSpPr txBox="1"/>
              <p:nvPr/>
            </p:nvSpPr>
            <p:spPr>
              <a:xfrm>
                <a:off x="11976226" y="64436"/>
                <a:ext cx="2034880" cy="49859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ES" sz="1200" dirty="0" smtClean="0">
                    <a:solidFill>
                      <a:schemeClr val="tx1"/>
                    </a:solidFill>
                  </a:rPr>
                  <a:t>Siga las Instrucciones que aparecen en la pantalla</a:t>
                </a:r>
                <a:endParaRPr lang="es-ES" sz="1200" dirty="0">
                  <a:solidFill>
                    <a:schemeClr val="tx1"/>
                  </a:solidFill>
                </a:endParaRPr>
              </a:p>
            </p:txBody>
          </p:sp>
          <p:sp>
            <p:nvSpPr>
              <p:cNvPr id="17" name="Forma livre 16"/>
              <p:cNvSpPr/>
              <p:nvPr/>
            </p:nvSpPr>
            <p:spPr bwMode="auto">
              <a:xfrm>
                <a:off x="12652446" y="-978524"/>
                <a:ext cx="1017440" cy="1087197"/>
              </a:xfrm>
              <a:custGeom>
                <a:avLst/>
                <a:gdLst>
                  <a:gd name="connsiteX0" fmla="*/ 0 w 1158240"/>
                  <a:gd name="connsiteY0" fmla="*/ 513805 h 513805"/>
                  <a:gd name="connsiteX1" fmla="*/ 278674 w 1158240"/>
                  <a:gd name="connsiteY1" fmla="*/ 95794 h 513805"/>
                  <a:gd name="connsiteX2" fmla="*/ 1158240 w 1158240"/>
                  <a:gd name="connsiteY2" fmla="*/ 0 h 513805"/>
                </a:gdLst>
                <a:ahLst/>
                <a:cxnLst>
                  <a:cxn ang="0">
                    <a:pos x="connsiteX0" y="connsiteY0"/>
                  </a:cxn>
                  <a:cxn ang="0">
                    <a:pos x="connsiteX1" y="connsiteY1"/>
                  </a:cxn>
                  <a:cxn ang="0">
                    <a:pos x="connsiteX2" y="connsiteY2"/>
                  </a:cxn>
                </a:cxnLst>
                <a:rect l="l" t="t" r="r" b="b"/>
                <a:pathLst>
                  <a:path w="1158240" h="513805">
                    <a:moveTo>
                      <a:pt x="0" y="513805"/>
                    </a:moveTo>
                    <a:cubicBezTo>
                      <a:pt x="42817" y="347616"/>
                      <a:pt x="85634" y="181428"/>
                      <a:pt x="278674" y="95794"/>
                    </a:cubicBezTo>
                    <a:cubicBezTo>
                      <a:pt x="471714" y="10160"/>
                      <a:pt x="814977" y="5080"/>
                      <a:pt x="1158240" y="0"/>
                    </a:cubicBezTo>
                  </a:path>
                </a:pathLst>
              </a:custGeom>
              <a:ln>
                <a:tailEnd type="triangle" w="lg" len="lg"/>
              </a:ln>
              <a:extLst/>
            </p:spPr>
            <p:style>
              <a:lnRef idx="3">
                <a:schemeClr val="dk1"/>
              </a:lnRef>
              <a:fillRef idx="0">
                <a:schemeClr val="dk1"/>
              </a:fillRef>
              <a:effectRef idx="2">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grpSp>
    </p:spTree>
    <p:extLst>
      <p:ext uri="{BB962C8B-B14F-4D97-AF65-F5344CB8AC3E}">
        <p14:creationId xmlns:p14="http://schemas.microsoft.com/office/powerpoint/2010/main" val="3650446187"/>
      </p:ext>
    </p:extLst>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83177" y="1750422"/>
            <a:ext cx="7907935" cy="3493264"/>
          </a:xfrm>
          <a:prstGeom prst="rect">
            <a:avLst/>
          </a:prstGeom>
          <a:noFill/>
        </p:spPr>
        <p:txBody>
          <a:bodyPr wrap="square" rtlCol="0">
            <a:spAutoFit/>
          </a:bodyPr>
          <a:lstStyle/>
          <a:p>
            <a:r>
              <a:rPr lang="es-ES" dirty="0" smtClean="0">
                <a:solidFill>
                  <a:schemeClr val="tx1"/>
                </a:solidFill>
              </a:rPr>
              <a:t>Rutinas disponibles para </a:t>
            </a:r>
            <a:r>
              <a:rPr lang="es-ES" dirty="0" err="1" smtClean="0">
                <a:solidFill>
                  <a:schemeClr val="tx1"/>
                </a:solidFill>
              </a:rPr>
              <a:t>UltraShift</a:t>
            </a:r>
            <a:r>
              <a:rPr lang="es-ES" dirty="0" smtClean="0">
                <a:solidFill>
                  <a:schemeClr val="tx1"/>
                </a:solidFill>
              </a:rPr>
              <a:t> </a:t>
            </a:r>
            <a:r>
              <a:rPr lang="es-ES" i="1" dirty="0" smtClean="0">
                <a:solidFill>
                  <a:schemeClr val="tx1"/>
                </a:solidFill>
              </a:rPr>
              <a:t>PLUS</a:t>
            </a:r>
            <a:r>
              <a:rPr lang="es-ES" sz="1200" i="1" baseline="30000" dirty="0" smtClean="0">
                <a:solidFill>
                  <a:schemeClr val="tx1"/>
                </a:solidFill>
              </a:rPr>
              <a:t>®</a:t>
            </a:r>
            <a:endParaRPr lang="es-ES" i="1" baseline="30000" dirty="0" smtClean="0">
              <a:solidFill>
                <a:schemeClr val="tx1"/>
              </a:solidFill>
            </a:endParaRPr>
          </a:p>
          <a:p>
            <a:pPr marL="285750" indent="-285750">
              <a:buFont typeface="Arial" panose="020B0604020202020204" pitchFamily="34" charset="0"/>
              <a:buChar char="•"/>
            </a:pPr>
            <a:r>
              <a:rPr lang="es-ES" dirty="0" smtClean="0">
                <a:solidFill>
                  <a:schemeClr val="tx1"/>
                </a:solidFill>
              </a:rPr>
              <a:t>Servicio de Embrague:</a:t>
            </a:r>
          </a:p>
          <a:p>
            <a:pPr marL="742950" lvl="1" indent="-285750">
              <a:buFont typeface="Arial" panose="020B0604020202020204" pitchFamily="34" charset="0"/>
              <a:buChar char="•"/>
            </a:pPr>
            <a:r>
              <a:rPr lang="es-ES" sz="1200" dirty="0" smtClean="0">
                <a:solidFill>
                  <a:schemeClr val="tx1"/>
                </a:solidFill>
              </a:rPr>
              <a:t>Open </a:t>
            </a:r>
            <a:r>
              <a:rPr lang="es-ES" sz="1200" dirty="0" err="1" smtClean="0">
                <a:solidFill>
                  <a:schemeClr val="tx1"/>
                </a:solidFill>
              </a:rPr>
              <a:t>Clutch</a:t>
            </a:r>
            <a:r>
              <a:rPr lang="es-ES" sz="1200" dirty="0" smtClean="0">
                <a:solidFill>
                  <a:schemeClr val="tx1"/>
                </a:solidFill>
              </a:rPr>
              <a:t>: se abre la embrague para servicio de mantenimiento, como por ejemplo, al restablecer el embrague autoajustable.</a:t>
            </a:r>
          </a:p>
          <a:p>
            <a:pPr marL="742950" lvl="1" indent="-285750">
              <a:buFont typeface="Arial" panose="020B0604020202020204" pitchFamily="34" charset="0"/>
              <a:buChar char="•"/>
            </a:pPr>
            <a:r>
              <a:rPr lang="es-ES" sz="1200" dirty="0" smtClean="0">
                <a:solidFill>
                  <a:schemeClr val="tx1"/>
                </a:solidFill>
              </a:rPr>
              <a:t>Service Position: Posiciona el horquilla del embrague para permitir la remoción de la </a:t>
            </a:r>
            <a:r>
              <a:rPr lang="es-ES" sz="1200" dirty="0" err="1" smtClean="0">
                <a:solidFill>
                  <a:schemeClr val="tx1"/>
                </a:solidFill>
              </a:rPr>
              <a:t>transmissión</a:t>
            </a:r>
            <a:r>
              <a:rPr lang="es-ES" sz="1200" dirty="0" smtClean="0">
                <a:solidFill>
                  <a:schemeClr val="tx1"/>
                </a:solidFill>
              </a:rPr>
              <a:t>.</a:t>
            </a:r>
          </a:p>
          <a:p>
            <a:pPr marL="742950" lvl="1" indent="-285750">
              <a:buFont typeface="Arial" panose="020B0604020202020204" pitchFamily="34" charset="0"/>
              <a:buChar char="•"/>
            </a:pPr>
            <a:r>
              <a:rPr lang="es-ES" sz="1200" dirty="0" err="1" smtClean="0">
                <a:solidFill>
                  <a:schemeClr val="tx1"/>
                </a:solidFill>
              </a:rPr>
              <a:t>Clutch</a:t>
            </a:r>
            <a:r>
              <a:rPr lang="es-ES" sz="1200" dirty="0" smtClean="0">
                <a:solidFill>
                  <a:schemeClr val="tx1"/>
                </a:solidFill>
              </a:rPr>
              <a:t> </a:t>
            </a:r>
            <a:r>
              <a:rPr lang="es-ES" sz="1200" dirty="0" err="1" smtClean="0">
                <a:solidFill>
                  <a:schemeClr val="tx1"/>
                </a:solidFill>
              </a:rPr>
              <a:t>Adjustment</a:t>
            </a:r>
            <a:r>
              <a:rPr lang="es-ES" sz="1200" dirty="0" smtClean="0">
                <a:solidFill>
                  <a:schemeClr val="tx1"/>
                </a:solidFill>
              </a:rPr>
              <a:t>: Estabiliza la posición del embrague después de que el disco se desgasta y la embrague patina sin motivo aparente.</a:t>
            </a:r>
          </a:p>
          <a:p>
            <a:pPr marL="742950" lvl="1" indent="-285750">
              <a:buFont typeface="Arial" panose="020B0604020202020204" pitchFamily="34" charset="0"/>
              <a:buChar char="•"/>
            </a:pPr>
            <a:r>
              <a:rPr lang="es-ES" sz="1200" dirty="0" smtClean="0">
                <a:solidFill>
                  <a:schemeClr val="tx1"/>
                </a:solidFill>
              </a:rPr>
              <a:t>Clear </a:t>
            </a:r>
            <a:r>
              <a:rPr lang="es-ES" sz="1200" dirty="0" err="1" smtClean="0">
                <a:solidFill>
                  <a:schemeClr val="tx1"/>
                </a:solidFill>
              </a:rPr>
              <a:t>Clutch</a:t>
            </a:r>
            <a:r>
              <a:rPr lang="es-ES" sz="1200" dirty="0" smtClean="0">
                <a:solidFill>
                  <a:schemeClr val="tx1"/>
                </a:solidFill>
              </a:rPr>
              <a:t> Data: Borra de la memoria de la </a:t>
            </a:r>
            <a:r>
              <a:rPr lang="es-ES" sz="1200" dirty="0" err="1" smtClean="0">
                <a:solidFill>
                  <a:schemeClr val="tx1"/>
                </a:solidFill>
              </a:rPr>
              <a:t>transmissión</a:t>
            </a:r>
            <a:r>
              <a:rPr lang="es-ES" sz="1200" dirty="0" smtClean="0">
                <a:solidFill>
                  <a:schemeClr val="tx1"/>
                </a:solidFill>
              </a:rPr>
              <a:t> los datos del embrague después de sustituir la misma.</a:t>
            </a:r>
          </a:p>
          <a:p>
            <a:pPr marL="171450" indent="-171450">
              <a:buFont typeface="Arial" panose="020B0604020202020204" pitchFamily="34" charset="0"/>
              <a:buChar char="•"/>
            </a:pPr>
            <a:r>
              <a:rPr lang="es-ES" sz="1200" dirty="0" smtClean="0">
                <a:solidFill>
                  <a:schemeClr val="tx1"/>
                </a:solidFill>
              </a:rPr>
              <a:t>Comprobación de frenos de inercia del contra eje;</a:t>
            </a:r>
          </a:p>
          <a:p>
            <a:pPr marL="171450" indent="-171450">
              <a:buFont typeface="Arial" panose="020B0604020202020204" pitchFamily="34" charset="0"/>
              <a:buChar char="•"/>
            </a:pPr>
            <a:r>
              <a:rPr lang="es-ES" sz="1200" dirty="0" smtClean="0">
                <a:solidFill>
                  <a:schemeClr val="tx1"/>
                </a:solidFill>
              </a:rPr>
              <a:t>Leva el Contador de Accionamientos del embrague  a </a:t>
            </a:r>
            <a:r>
              <a:rPr lang="es-ES" sz="1200" dirty="0">
                <a:solidFill>
                  <a:schemeClr val="tx1"/>
                </a:solidFill>
              </a:rPr>
              <a:t>c</a:t>
            </a:r>
            <a:r>
              <a:rPr lang="es-ES" sz="1200" dirty="0" smtClean="0">
                <a:solidFill>
                  <a:schemeClr val="tx1"/>
                </a:solidFill>
              </a:rPr>
              <a:t>ero (intervalo de lubrificación);</a:t>
            </a:r>
          </a:p>
          <a:p>
            <a:pPr marL="171450" indent="-171450">
              <a:buFont typeface="Arial" panose="020B0604020202020204" pitchFamily="34" charset="0"/>
              <a:buChar char="•"/>
            </a:pPr>
            <a:r>
              <a:rPr lang="es-ES" sz="1200" dirty="0" smtClean="0">
                <a:solidFill>
                  <a:schemeClr val="tx1"/>
                </a:solidFill>
              </a:rPr>
              <a:t>Calibrar o sensor de inclinación;</a:t>
            </a:r>
          </a:p>
          <a:p>
            <a:pPr marL="171450" indent="-171450">
              <a:buFont typeface="Arial" panose="020B0604020202020204" pitchFamily="34" charset="0"/>
              <a:buChar char="•"/>
            </a:pPr>
            <a:r>
              <a:rPr lang="es-ES" sz="1200" dirty="0" smtClean="0">
                <a:solidFill>
                  <a:schemeClr val="tx1"/>
                </a:solidFill>
              </a:rPr>
              <a:t>Reiniciar a Interface (comando da transmisión).</a:t>
            </a:r>
          </a:p>
          <a:p>
            <a:pPr marL="285750" indent="-285750">
              <a:buFont typeface="Arial" panose="020B0604020202020204" pitchFamily="34" charset="0"/>
              <a:buChar char="•"/>
            </a:pPr>
            <a:endParaRPr lang="es-ES" sz="1400" dirty="0">
              <a:solidFill>
                <a:schemeClr val="tx1"/>
              </a:solidFill>
            </a:endParaRPr>
          </a:p>
        </p:txBody>
      </p:sp>
    </p:spTree>
    <p:extLst>
      <p:ext uri="{BB962C8B-B14F-4D97-AF65-F5344CB8AC3E}">
        <p14:creationId xmlns:p14="http://schemas.microsoft.com/office/powerpoint/2010/main" val="302312259"/>
      </p:ext>
    </p:extLst>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227903"/>
            <a:ext cx="7907935" cy="5610767"/>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smtClean="0">
                <a:solidFill>
                  <a:schemeClr val="tx1"/>
                </a:solidFill>
              </a:rPr>
              <a:t>Servicio de Embrague</a:t>
            </a:r>
            <a:endParaRPr lang="es-ES" dirty="0" smtClean="0">
              <a:solidFill>
                <a:schemeClr val="tx1"/>
              </a:solidFill>
            </a:endParaRPr>
          </a:p>
          <a:p>
            <a:r>
              <a:rPr lang="es-ES" sz="1400" b="1" dirty="0" smtClean="0">
                <a:solidFill>
                  <a:schemeClr val="tx1"/>
                </a:solidFill>
              </a:rPr>
              <a:t>Open </a:t>
            </a:r>
            <a:r>
              <a:rPr lang="es-ES" sz="1400" b="1" dirty="0" err="1" smtClean="0">
                <a:solidFill>
                  <a:schemeClr val="tx1"/>
                </a:solidFill>
              </a:rPr>
              <a:t>Clutch</a:t>
            </a:r>
            <a:r>
              <a:rPr lang="es-ES" sz="1400" dirty="0" smtClean="0">
                <a:solidFill>
                  <a:schemeClr val="tx1"/>
                </a:solidFill>
              </a:rPr>
              <a:t>: </a:t>
            </a:r>
          </a:p>
          <a:p>
            <a:pPr lvl="1"/>
            <a:r>
              <a:rPr lang="es-ES" sz="1400" dirty="0" smtClean="0">
                <a:solidFill>
                  <a:schemeClr val="tx1"/>
                </a:solidFill>
              </a:rPr>
              <a:t>Se </a:t>
            </a:r>
            <a:r>
              <a:rPr lang="es-ES" sz="1400" dirty="0">
                <a:solidFill>
                  <a:schemeClr val="tx1"/>
                </a:solidFill>
              </a:rPr>
              <a:t>abre la embrague para servicio de mantenimiento, como por ejemplo, al restablecer el embrague autoajustable.</a:t>
            </a:r>
            <a:endParaRPr lang="es-ES" sz="1400" dirty="0" smtClean="0">
              <a:solidFill>
                <a:schemeClr val="tx1"/>
              </a:solidFill>
            </a:endParaRPr>
          </a:p>
          <a:p>
            <a:r>
              <a:rPr lang="es-ES" sz="1200" b="1" dirty="0" smtClean="0">
                <a:solidFill>
                  <a:schemeClr val="tx1"/>
                </a:solidFill>
              </a:rPr>
              <a:t>Para Abrir a Embrague:</a:t>
            </a:r>
          </a:p>
          <a:p>
            <a:pPr marL="228600" indent="-228600">
              <a:buFont typeface="+mj-lt"/>
              <a:buAutoNum type="arabicPeriod"/>
            </a:pPr>
            <a:r>
              <a:rPr lang="es-ES" sz="1200" dirty="0" smtClean="0">
                <a:solidFill>
                  <a:schemeClr val="tx1"/>
                </a:solidFill>
              </a:rPr>
              <a:t>Acceda “</a:t>
            </a:r>
            <a:r>
              <a:rPr lang="es-ES" sz="1200" b="1" dirty="0" err="1" smtClean="0">
                <a:solidFill>
                  <a:schemeClr val="tx1"/>
                </a:solidFill>
              </a:rPr>
              <a:t>Go</a:t>
            </a:r>
            <a:r>
              <a:rPr lang="es-ES" sz="1200" b="1" dirty="0" smtClean="0">
                <a:solidFill>
                  <a:schemeClr val="tx1"/>
                </a:solidFill>
              </a:rPr>
              <a:t> To</a:t>
            </a:r>
            <a:r>
              <a:rPr lang="es-ES" sz="1200" dirty="0" smtClean="0">
                <a:solidFill>
                  <a:schemeClr val="tx1"/>
                </a:solidFill>
              </a:rPr>
              <a:t>” =&gt; “</a:t>
            </a:r>
            <a:r>
              <a:rPr lang="es-ES" sz="1200" b="1" dirty="0" smtClean="0">
                <a:solidFill>
                  <a:schemeClr val="tx1"/>
                </a:solidFill>
              </a:rPr>
              <a:t>Service </a:t>
            </a:r>
            <a:r>
              <a:rPr lang="es-ES" sz="1200" b="1" dirty="0" err="1" smtClean="0">
                <a:solidFill>
                  <a:schemeClr val="tx1"/>
                </a:solidFill>
              </a:rPr>
              <a:t>Routines</a:t>
            </a:r>
            <a:r>
              <a:rPr lang="es-ES" sz="1200" dirty="0" smtClean="0">
                <a:solidFill>
                  <a:schemeClr val="tx1"/>
                </a:solidFill>
              </a:rPr>
              <a:t>”;</a:t>
            </a:r>
          </a:p>
          <a:p>
            <a:pPr marL="228600" indent="-228600">
              <a:buFont typeface="+mj-lt"/>
              <a:buAutoNum type="arabicPeriod"/>
            </a:pPr>
            <a:r>
              <a:rPr lang="es-ES" sz="1200" dirty="0" smtClean="0">
                <a:solidFill>
                  <a:schemeClr val="tx1"/>
                </a:solidFill>
              </a:rPr>
              <a:t>Acceda “</a:t>
            </a:r>
            <a:r>
              <a:rPr lang="es-ES" sz="1200" b="1" dirty="0" err="1" smtClean="0">
                <a:solidFill>
                  <a:schemeClr val="tx1"/>
                </a:solidFill>
              </a:rPr>
              <a:t>Clutch</a:t>
            </a:r>
            <a:r>
              <a:rPr lang="es-ES" sz="1200" b="1" dirty="0" smtClean="0">
                <a:solidFill>
                  <a:schemeClr val="tx1"/>
                </a:solidFill>
              </a:rPr>
              <a:t> Service </a:t>
            </a:r>
            <a:r>
              <a:rPr lang="es-ES" sz="1200" b="1" dirty="0" err="1" smtClean="0">
                <a:solidFill>
                  <a:schemeClr val="tx1"/>
                </a:solidFill>
              </a:rPr>
              <a:t>Utility</a:t>
            </a:r>
            <a:r>
              <a:rPr lang="es-ES" sz="1200" dirty="0" smtClean="0">
                <a:solidFill>
                  <a:schemeClr val="tx1"/>
                </a:solidFill>
              </a:rPr>
              <a:t>” clicando </a:t>
            </a:r>
            <a:r>
              <a:rPr lang="es-ES" sz="1200" dirty="0" err="1" smtClean="0">
                <a:solidFill>
                  <a:schemeClr val="tx1"/>
                </a:solidFill>
              </a:rPr>
              <a:t>em</a:t>
            </a:r>
            <a:r>
              <a:rPr lang="es-ES" sz="1200" dirty="0" smtClean="0">
                <a:solidFill>
                  <a:schemeClr val="tx1"/>
                </a:solidFill>
              </a:rPr>
              <a:t> “</a:t>
            </a:r>
            <a:r>
              <a:rPr lang="es-ES" sz="1200" b="1" dirty="0" err="1" smtClean="0">
                <a:solidFill>
                  <a:schemeClr val="tx1"/>
                </a:solidFill>
              </a:rPr>
              <a:t>Start</a:t>
            </a:r>
            <a:r>
              <a:rPr lang="es-ES" sz="1200" dirty="0" smtClean="0">
                <a:solidFill>
                  <a:schemeClr val="tx1"/>
                </a:solidFill>
              </a:rPr>
              <a:t>”;</a:t>
            </a:r>
          </a:p>
          <a:p>
            <a:pPr marL="228600" indent="-228600">
              <a:buFont typeface="+mj-lt"/>
              <a:buAutoNum type="arabicPeriod"/>
            </a:pPr>
            <a:r>
              <a:rPr lang="es-ES" sz="1200" dirty="0" smtClean="0">
                <a:solidFill>
                  <a:schemeClr val="tx1"/>
                </a:solidFill>
              </a:rPr>
              <a:t>Seleccione “</a:t>
            </a:r>
            <a:r>
              <a:rPr lang="es-ES" sz="1200" b="1" dirty="0" smtClean="0">
                <a:solidFill>
                  <a:schemeClr val="tx1"/>
                </a:solidFill>
              </a:rPr>
              <a:t>Open </a:t>
            </a:r>
            <a:r>
              <a:rPr lang="es-ES" sz="1200" b="1" dirty="0" err="1" smtClean="0">
                <a:solidFill>
                  <a:schemeClr val="tx1"/>
                </a:solidFill>
              </a:rPr>
              <a:t>Clutch</a:t>
            </a:r>
            <a:r>
              <a:rPr lang="es-ES" sz="1200" dirty="0" smtClean="0">
                <a:solidFill>
                  <a:schemeClr val="tx1"/>
                </a:solidFill>
              </a:rPr>
              <a:t>”;</a:t>
            </a:r>
          </a:p>
          <a:p>
            <a:pPr marL="228600" indent="-228600">
              <a:buFont typeface="+mj-lt"/>
              <a:buAutoNum type="arabicPeriod"/>
            </a:pPr>
            <a:r>
              <a:rPr lang="es-ES" sz="1200" dirty="0" smtClean="0">
                <a:solidFill>
                  <a:schemeClr val="tx1"/>
                </a:solidFill>
              </a:rPr>
              <a:t>Siga las instrucciones de la rutina:</a:t>
            </a:r>
          </a:p>
          <a:p>
            <a:pPr marL="628650" lvl="1" indent="-171450">
              <a:buFont typeface="Arial" panose="020B0604020202020204" pitchFamily="34" charset="0"/>
              <a:buChar char="•"/>
            </a:pPr>
            <a:r>
              <a:rPr lang="es-ES" sz="1200" dirty="0" smtClean="0">
                <a:solidFill>
                  <a:schemeClr val="tx1"/>
                </a:solidFill>
              </a:rPr>
              <a:t>Arranque el motor;</a:t>
            </a:r>
          </a:p>
          <a:p>
            <a:pPr marL="628650" lvl="1" indent="-171450">
              <a:buFont typeface="Arial" panose="020B0604020202020204" pitchFamily="34" charset="0"/>
              <a:buChar char="•"/>
            </a:pPr>
            <a:r>
              <a:rPr lang="es-ES" sz="1200" dirty="0" smtClean="0">
                <a:solidFill>
                  <a:schemeClr val="tx1"/>
                </a:solidFill>
              </a:rPr>
              <a:t>Ponga la transmisión en NEU TRAL;</a:t>
            </a:r>
          </a:p>
          <a:p>
            <a:pPr marL="628650" lvl="1" indent="-171450">
              <a:buFont typeface="Arial" panose="020B0604020202020204" pitchFamily="34" charset="0"/>
              <a:buChar char="•"/>
            </a:pPr>
            <a:r>
              <a:rPr lang="es-ES" sz="1200" dirty="0" smtClean="0">
                <a:solidFill>
                  <a:schemeClr val="tx1"/>
                </a:solidFill>
              </a:rPr>
              <a:t>Aplicar el freno de estacionamiento;</a:t>
            </a:r>
          </a:p>
          <a:p>
            <a:pPr marL="628650" lvl="1" indent="-171450">
              <a:buFont typeface="Arial" panose="020B0604020202020204" pitchFamily="34" charset="0"/>
              <a:buChar char="•"/>
            </a:pPr>
            <a:r>
              <a:rPr lang="es-ES" sz="1200" dirty="0" smtClean="0">
                <a:solidFill>
                  <a:schemeClr val="tx1"/>
                </a:solidFill>
              </a:rPr>
              <a:t>Seleccionar “Open </a:t>
            </a:r>
            <a:r>
              <a:rPr lang="es-ES" sz="1200" dirty="0" err="1" smtClean="0">
                <a:solidFill>
                  <a:schemeClr val="tx1"/>
                </a:solidFill>
              </a:rPr>
              <a:t>Clutch</a:t>
            </a:r>
            <a:r>
              <a:rPr lang="es-ES" sz="1200" dirty="0" smtClean="0">
                <a:solidFill>
                  <a:schemeClr val="tx1"/>
                </a:solidFill>
              </a:rPr>
              <a:t>”;</a:t>
            </a:r>
          </a:p>
          <a:p>
            <a:pPr marL="628650" lvl="1" indent="-171450">
              <a:buFont typeface="Arial" panose="020B0604020202020204" pitchFamily="34" charset="0"/>
              <a:buChar char="•"/>
            </a:pPr>
            <a:endParaRPr lang="es-ES" sz="1200" dirty="0" smtClean="0">
              <a:solidFill>
                <a:schemeClr val="tx1"/>
              </a:solidFill>
            </a:endParaRPr>
          </a:p>
          <a:p>
            <a:r>
              <a:rPr lang="es-ES" sz="1100" dirty="0" smtClean="0">
                <a:solidFill>
                  <a:schemeClr val="tx1"/>
                </a:solidFill>
              </a:rPr>
              <a:t>Observe as pré requisitos para esa rutina:</a:t>
            </a:r>
          </a:p>
          <a:p>
            <a:r>
              <a:rPr lang="es-ES" sz="1100" b="1" i="1" dirty="0" smtClean="0">
                <a:solidFill>
                  <a:schemeClr val="tx1"/>
                </a:solidFill>
              </a:rPr>
              <a:t>Motor en ralentí  y</a:t>
            </a:r>
            <a:r>
              <a:rPr lang="es-ES" sz="1100" dirty="0" smtClean="0">
                <a:solidFill>
                  <a:schemeClr val="tx1"/>
                </a:solidFill>
              </a:rPr>
              <a:t> </a:t>
            </a:r>
            <a:r>
              <a:rPr lang="es-ES" sz="1100" b="1" i="1" dirty="0" smtClean="0">
                <a:solidFill>
                  <a:schemeClr val="tx1"/>
                </a:solidFill>
              </a:rPr>
              <a:t>Transmisión en Neutral</a:t>
            </a:r>
            <a:r>
              <a:rPr lang="es-ES" sz="1100" dirty="0" smtClean="0">
                <a:solidFill>
                  <a:schemeClr val="tx1"/>
                </a:solidFill>
              </a:rPr>
              <a:t>;</a:t>
            </a:r>
          </a:p>
          <a:p>
            <a:pPr marL="228600" indent="-228600">
              <a:buFont typeface="+mj-lt"/>
              <a:buAutoNum type="arabicPeriod" startAt="5"/>
            </a:pPr>
            <a:r>
              <a:rPr lang="es-ES" sz="1200" dirty="0" smtClean="0">
                <a:solidFill>
                  <a:schemeClr val="tx1"/>
                </a:solidFill>
              </a:rPr>
              <a:t>Clic en “</a:t>
            </a:r>
            <a:r>
              <a:rPr lang="es-ES" sz="1200" b="1" dirty="0" smtClean="0">
                <a:solidFill>
                  <a:schemeClr val="tx1"/>
                </a:solidFill>
              </a:rPr>
              <a:t>Open </a:t>
            </a:r>
            <a:r>
              <a:rPr lang="es-ES" sz="1200" b="1" dirty="0" err="1" smtClean="0">
                <a:solidFill>
                  <a:schemeClr val="tx1"/>
                </a:solidFill>
              </a:rPr>
              <a:t>Clutch</a:t>
            </a:r>
            <a:r>
              <a:rPr lang="es-ES" sz="1200" dirty="0" smtClean="0">
                <a:solidFill>
                  <a:schemeClr val="tx1"/>
                </a:solidFill>
              </a:rPr>
              <a:t>”;</a:t>
            </a:r>
          </a:p>
          <a:p>
            <a:r>
              <a:rPr lang="es-ES" sz="1200" b="1" dirty="0" smtClean="0">
                <a:solidFill>
                  <a:schemeClr val="tx1"/>
                </a:solidFill>
              </a:rPr>
              <a:t>Notas:</a:t>
            </a:r>
            <a:r>
              <a:rPr lang="es-ES" sz="1200" dirty="0" smtClean="0">
                <a:solidFill>
                  <a:schemeClr val="tx1"/>
                </a:solidFill>
              </a:rPr>
              <a:t> </a:t>
            </a:r>
          </a:p>
          <a:p>
            <a:pPr marL="171450" indent="-171450">
              <a:buFont typeface="Arial" panose="020B0604020202020204" pitchFamily="34" charset="0"/>
              <a:buChar char="•"/>
            </a:pPr>
            <a:r>
              <a:rPr lang="es-ES" sz="1000" b="1" i="1" dirty="0" smtClean="0">
                <a:solidFill>
                  <a:schemeClr val="tx1"/>
                </a:solidFill>
              </a:rPr>
              <a:t>La Embrague permanecerá abierta después de apagar el motor;</a:t>
            </a:r>
          </a:p>
          <a:p>
            <a:pPr marL="171450" indent="-171450">
              <a:buFont typeface="Arial" panose="020B0604020202020204" pitchFamily="34" charset="0"/>
              <a:buChar char="•"/>
            </a:pPr>
            <a:r>
              <a:rPr lang="es-ES" sz="1000" b="1" i="1" dirty="0" smtClean="0">
                <a:solidFill>
                  <a:schemeClr val="tx1"/>
                </a:solidFill>
              </a:rPr>
              <a:t>La </a:t>
            </a:r>
            <a:r>
              <a:rPr lang="es-ES" sz="1000" b="1" i="1" dirty="0" smtClean="0">
                <a:solidFill>
                  <a:schemeClr val="tx1"/>
                </a:solidFill>
              </a:rPr>
              <a:t>Embrague irá cerrar después que se </a:t>
            </a:r>
            <a:r>
              <a:rPr lang="es-ES" sz="1000" b="1" i="1" dirty="0">
                <a:solidFill>
                  <a:schemeClr val="tx1"/>
                </a:solidFill>
              </a:rPr>
              <a:t> </a:t>
            </a:r>
            <a:r>
              <a:rPr lang="es-ES" sz="1000" b="1" i="1" dirty="0" smtClean="0">
                <a:solidFill>
                  <a:schemeClr val="tx1"/>
                </a:solidFill>
              </a:rPr>
              <a:t>poner la llave mismo sin arrancar el motor</a:t>
            </a:r>
            <a:r>
              <a:rPr lang="es-ES" sz="1000" b="1" i="1" dirty="0" smtClean="0">
                <a:solidFill>
                  <a:schemeClr val="tx1"/>
                </a:solidFill>
              </a:rPr>
              <a:t>.</a:t>
            </a:r>
          </a:p>
          <a:p>
            <a:endParaRPr lang="es-ES" sz="1200" dirty="0">
              <a:solidFill>
                <a:schemeClr val="tx1"/>
              </a:solidFill>
            </a:endParaRPr>
          </a:p>
        </p:txBody>
      </p:sp>
    </p:spTree>
    <p:extLst>
      <p:ext uri="{BB962C8B-B14F-4D97-AF65-F5344CB8AC3E}">
        <p14:creationId xmlns:p14="http://schemas.microsoft.com/office/powerpoint/2010/main" val="302312259"/>
      </p:ext>
    </p:extLst>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smtClean="0">
                <a:solidFill>
                  <a:schemeClr val="tx1"/>
                </a:solidFill>
                <a:latin typeface="Calibri" panose="020F0502020204030204" pitchFamily="34" charset="0"/>
              </a:rPr>
              <a:t>ServiceRanger4 – </a:t>
            </a:r>
            <a:r>
              <a:rPr lang="pt-BR" sz="2400" dirty="0">
                <a:solidFill>
                  <a:schemeClr val="tx1"/>
                </a:solidFill>
                <a:latin typeface="Calibri" panose="020F0502020204030204" pitchFamily="34" charset="0"/>
              </a:rPr>
              <a:t>Rotinas de Serviço</a:t>
            </a:r>
            <a:endParaRPr lang="en-US" sz="2400" dirty="0" smtClean="0"/>
          </a:p>
        </p:txBody>
      </p:sp>
      <p:sp>
        <p:nvSpPr>
          <p:cNvPr id="2" name="CaixaDeTexto 1"/>
          <p:cNvSpPr txBox="1"/>
          <p:nvPr/>
        </p:nvSpPr>
        <p:spPr>
          <a:xfrm>
            <a:off x="313509" y="1323702"/>
            <a:ext cx="7907935" cy="3748398"/>
          </a:xfrm>
          <a:prstGeom prst="rect">
            <a:avLst/>
          </a:prstGeom>
          <a:noFill/>
        </p:spPr>
        <p:txBody>
          <a:bodyPr wrap="square" rtlCol="0">
            <a:spAutoFit/>
          </a:bodyPr>
          <a:lstStyle/>
          <a:p>
            <a:r>
              <a:rPr lang="es-ES" b="1" dirty="0" smtClean="0">
                <a:solidFill>
                  <a:schemeClr val="tx1"/>
                </a:solidFill>
              </a:rPr>
              <a:t>Rutinas disponibles para </a:t>
            </a:r>
            <a:r>
              <a:rPr lang="es-ES" b="1" dirty="0" err="1" smtClean="0">
                <a:solidFill>
                  <a:schemeClr val="tx1"/>
                </a:solidFill>
              </a:rPr>
              <a:t>UltraShift</a:t>
            </a:r>
            <a:r>
              <a:rPr lang="es-ES" b="1" dirty="0" smtClean="0">
                <a:solidFill>
                  <a:schemeClr val="tx1"/>
                </a:solidFill>
              </a:rPr>
              <a:t> </a:t>
            </a:r>
            <a:r>
              <a:rPr lang="es-ES" b="1" i="1" dirty="0" smtClean="0">
                <a:solidFill>
                  <a:schemeClr val="tx1"/>
                </a:solidFill>
              </a:rPr>
              <a:t>PLUS</a:t>
            </a:r>
            <a:r>
              <a:rPr lang="es-ES" b="1" i="1" baseline="30000" dirty="0" smtClean="0">
                <a:solidFill>
                  <a:schemeClr val="tx1"/>
                </a:solidFill>
              </a:rPr>
              <a:t>®</a:t>
            </a:r>
          </a:p>
          <a:p>
            <a:r>
              <a:rPr lang="es-ES" b="1" dirty="0" smtClean="0">
                <a:solidFill>
                  <a:schemeClr val="tx1"/>
                </a:solidFill>
              </a:rPr>
              <a:t>Servicio de Embrague</a:t>
            </a:r>
            <a:r>
              <a:rPr lang="es-ES" dirty="0" smtClean="0">
                <a:solidFill>
                  <a:schemeClr val="tx1"/>
                </a:solidFill>
              </a:rPr>
              <a:t>:</a:t>
            </a:r>
          </a:p>
          <a:p>
            <a:r>
              <a:rPr lang="es-ES" sz="1400" b="1" dirty="0" smtClean="0">
                <a:solidFill>
                  <a:schemeClr val="tx1"/>
                </a:solidFill>
              </a:rPr>
              <a:t>Service Position</a:t>
            </a:r>
            <a:r>
              <a:rPr lang="es-ES" sz="1400" dirty="0" smtClean="0">
                <a:solidFill>
                  <a:schemeClr val="tx1"/>
                </a:solidFill>
              </a:rPr>
              <a:t>: </a:t>
            </a:r>
          </a:p>
          <a:p>
            <a:pPr lvl="1"/>
            <a:r>
              <a:rPr lang="es-ES" sz="1400" dirty="0" smtClean="0">
                <a:solidFill>
                  <a:schemeClr val="tx1"/>
                </a:solidFill>
              </a:rPr>
              <a:t>Posiciona el horquilla del embrague para permitir la remoción de la </a:t>
            </a:r>
            <a:r>
              <a:rPr lang="es-ES" sz="1400" dirty="0" err="1" smtClean="0">
                <a:solidFill>
                  <a:schemeClr val="tx1"/>
                </a:solidFill>
              </a:rPr>
              <a:t>transmissión</a:t>
            </a:r>
            <a:r>
              <a:rPr lang="es-ES" sz="1400" dirty="0" smtClean="0">
                <a:solidFill>
                  <a:schemeClr val="tx1"/>
                </a:solidFill>
              </a:rPr>
              <a:t> </a:t>
            </a:r>
          </a:p>
          <a:p>
            <a:pPr lvl="1"/>
            <a:r>
              <a:rPr lang="es-ES" sz="1200" b="1" dirty="0" smtClean="0">
                <a:solidFill>
                  <a:schemeClr val="tx1"/>
                </a:solidFill>
              </a:rPr>
              <a:t>Para Posicionar el ECA na posición de servicio:</a:t>
            </a:r>
          </a:p>
          <a:p>
            <a:pPr marL="228600" indent="-228600">
              <a:buFont typeface="+mj-lt"/>
              <a:buAutoNum type="arabicPeriod"/>
            </a:pPr>
            <a:r>
              <a:rPr lang="es-ES" sz="1200" dirty="0" smtClean="0">
                <a:solidFill>
                  <a:schemeClr val="tx1"/>
                </a:solidFill>
              </a:rPr>
              <a:t>Gire la llave sin arrancar el motor; </a:t>
            </a:r>
          </a:p>
          <a:p>
            <a:pPr marL="228600" indent="-228600">
              <a:buFont typeface="+mj-lt"/>
              <a:buAutoNum type="arabicPeriod"/>
            </a:pPr>
            <a:r>
              <a:rPr lang="es-ES" sz="1200" dirty="0" smtClean="0">
                <a:solidFill>
                  <a:schemeClr val="tx1"/>
                </a:solidFill>
              </a:rPr>
              <a:t>Ponga la transmisión en NEUTRAL; </a:t>
            </a:r>
          </a:p>
          <a:p>
            <a:pPr marL="228600" indent="-228600">
              <a:buFont typeface="+mj-lt"/>
              <a:buAutoNum type="arabicPeriod"/>
            </a:pPr>
            <a:r>
              <a:rPr lang="es-ES" sz="1200" dirty="0" smtClean="0">
                <a:solidFill>
                  <a:schemeClr val="tx1"/>
                </a:solidFill>
              </a:rPr>
              <a:t>Aplique los frenos de estacionamiento; </a:t>
            </a:r>
          </a:p>
          <a:p>
            <a:pPr marL="228600" indent="-228600">
              <a:buFont typeface="+mj-lt"/>
              <a:buAutoNum type="arabicPeriod"/>
            </a:pPr>
            <a:r>
              <a:rPr lang="es-ES" sz="1200" dirty="0" smtClean="0">
                <a:solidFill>
                  <a:schemeClr val="tx1"/>
                </a:solidFill>
              </a:rPr>
              <a:t>Clic en “</a:t>
            </a:r>
            <a:r>
              <a:rPr lang="es-ES" sz="1200" dirty="0" err="1" smtClean="0">
                <a:solidFill>
                  <a:schemeClr val="tx1"/>
                </a:solidFill>
              </a:rPr>
              <a:t>Move</a:t>
            </a:r>
            <a:r>
              <a:rPr lang="es-ES" sz="1200" dirty="0" smtClean="0">
                <a:solidFill>
                  <a:schemeClr val="tx1"/>
                </a:solidFill>
              </a:rPr>
              <a:t> to Service Position” observando los pré-requisitos que aparecen en la pantalla; </a:t>
            </a:r>
          </a:p>
          <a:p>
            <a:pPr marL="228600" indent="-228600">
              <a:buFont typeface="+mj-lt"/>
              <a:buAutoNum type="arabicPeriod"/>
            </a:pPr>
            <a:r>
              <a:rPr lang="es-ES" sz="1200" dirty="0" smtClean="0">
                <a:solidFill>
                  <a:schemeClr val="tx1"/>
                </a:solidFill>
              </a:rPr>
              <a:t>Después de la confirmación  de que el ECA está na posición  de servicio, desligue la llave de ignición; </a:t>
            </a:r>
          </a:p>
          <a:p>
            <a:r>
              <a:rPr lang="es-ES" sz="1200" b="1" dirty="0" smtClean="0">
                <a:solidFill>
                  <a:schemeClr val="tx1"/>
                </a:solidFill>
              </a:rPr>
              <a:t>Notas: </a:t>
            </a:r>
          </a:p>
          <a:p>
            <a:pPr marL="171450" indent="-171450">
              <a:buFont typeface="Arial" panose="020B0604020202020204" pitchFamily="34" charset="0"/>
              <a:buChar char="•"/>
            </a:pPr>
            <a:r>
              <a:rPr lang="es-ES" sz="1000" b="1" i="1" dirty="0" smtClean="0">
                <a:solidFill>
                  <a:schemeClr val="tx1"/>
                </a:solidFill>
              </a:rPr>
              <a:t>Lo ECA </a:t>
            </a:r>
            <a:r>
              <a:rPr lang="es-ES" sz="1000" b="1" i="1" dirty="0" err="1" smtClean="0">
                <a:solidFill>
                  <a:schemeClr val="tx1"/>
                </a:solidFill>
              </a:rPr>
              <a:t>mantedra</a:t>
            </a:r>
            <a:r>
              <a:rPr lang="es-ES" sz="1000" b="1" i="1" dirty="0" smtClean="0">
                <a:solidFill>
                  <a:schemeClr val="tx1"/>
                </a:solidFill>
              </a:rPr>
              <a:t> </a:t>
            </a:r>
            <a:r>
              <a:rPr lang="es-ES" sz="1000" b="1" i="1" dirty="0" smtClean="0">
                <a:solidFill>
                  <a:schemeClr val="tx1"/>
                </a:solidFill>
              </a:rPr>
              <a:t>el horquilla del</a:t>
            </a:r>
            <a:r>
              <a:rPr lang="es-ES" sz="1000" b="1" i="1" dirty="0" smtClean="0">
                <a:solidFill>
                  <a:schemeClr val="tx1"/>
                </a:solidFill>
              </a:rPr>
              <a:t> embrague  en su posición hasta la ignición ser ligada nuevamente;</a:t>
            </a:r>
          </a:p>
          <a:p>
            <a:pPr marL="171450" indent="-171450">
              <a:buFont typeface="Arial" panose="020B0604020202020204" pitchFamily="34" charset="0"/>
              <a:buChar char="•"/>
            </a:pPr>
            <a:r>
              <a:rPr lang="es-ES" sz="1000" b="1" i="1" dirty="0" smtClean="0">
                <a:solidFill>
                  <a:schemeClr val="tx1"/>
                </a:solidFill>
              </a:rPr>
              <a:t>No deje las manos  dentro do compartimento da embrague  cuando se ejecuta este servicio;</a:t>
            </a:r>
          </a:p>
          <a:p>
            <a:pPr marL="171450" indent="-171450">
              <a:buFont typeface="Arial" panose="020B0604020202020204" pitchFamily="34" charset="0"/>
              <a:buChar char="•"/>
            </a:pPr>
            <a:r>
              <a:rPr lang="es-ES" sz="1000" b="1" i="1" dirty="0" smtClean="0">
                <a:solidFill>
                  <a:schemeClr val="tx1"/>
                </a:solidFill>
              </a:rPr>
              <a:t>Antes de remover a embrague, se  lo usa de nuevo, instalar los 4 pernos de transporte para no dañar el embrague.</a:t>
            </a:r>
            <a:endParaRPr lang="es-ES" sz="1200" dirty="0" smtClean="0"/>
          </a:p>
          <a:p>
            <a:r>
              <a:rPr lang="es-ES" sz="1200" dirty="0" smtClean="0"/>
              <a:t> </a:t>
            </a:r>
            <a:endParaRPr lang="es-ES" sz="1000" b="1" i="1" dirty="0">
              <a:solidFill>
                <a:schemeClr val="tx1"/>
              </a:solidFill>
            </a:endParaRPr>
          </a:p>
        </p:txBody>
      </p:sp>
    </p:spTree>
    <p:extLst>
      <p:ext uri="{BB962C8B-B14F-4D97-AF65-F5344CB8AC3E}">
        <p14:creationId xmlns:p14="http://schemas.microsoft.com/office/powerpoint/2010/main" val="3709958871"/>
      </p:ext>
    </p:extLst>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Eaton_Template">
  <a:themeElements>
    <a:clrScheme name="photo_template_june2008 1">
      <a:dk1>
        <a:srgbClr val="000000"/>
      </a:dk1>
      <a:lt1>
        <a:srgbClr val="FFFFFF"/>
      </a:lt1>
      <a:dk2>
        <a:srgbClr val="0067CD"/>
      </a:dk2>
      <a:lt2>
        <a:srgbClr val="800080"/>
      </a:lt2>
      <a:accent1>
        <a:srgbClr val="009900"/>
      </a:accent1>
      <a:accent2>
        <a:srgbClr val="FF0000"/>
      </a:accent2>
      <a:accent3>
        <a:srgbClr val="FFFFFF"/>
      </a:accent3>
      <a:accent4>
        <a:srgbClr val="000000"/>
      </a:accent4>
      <a:accent5>
        <a:srgbClr val="AACAAA"/>
      </a:accent5>
      <a:accent6>
        <a:srgbClr val="E70000"/>
      </a:accent6>
      <a:hlink>
        <a:srgbClr val="FF9900"/>
      </a:hlink>
      <a:folHlink>
        <a:srgbClr val="FFFF00"/>
      </a:folHlink>
    </a:clrScheme>
    <a:fontScheme name="photo_template_june20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10000"/>
          </a:lnSpc>
          <a:spcBef>
            <a:spcPct val="20000"/>
          </a:spcBef>
          <a:spcAft>
            <a:spcPct val="0"/>
          </a:spcAft>
          <a:buClr>
            <a:srgbClr val="3367CD"/>
          </a:buClr>
          <a:buSzTx/>
          <a:buFontTx/>
          <a:buNone/>
          <a:tabLst/>
          <a:defRPr kumimoji="0" lang="en-US" sz="16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10000"/>
          </a:lnSpc>
          <a:spcBef>
            <a:spcPct val="20000"/>
          </a:spcBef>
          <a:spcAft>
            <a:spcPct val="0"/>
          </a:spcAft>
          <a:buClr>
            <a:srgbClr val="3367CD"/>
          </a:buClr>
          <a:buSzTx/>
          <a:buFontTx/>
          <a:buNone/>
          <a:tabLst/>
          <a:defRPr kumimoji="0" lang="en-US" sz="1600" b="0" i="0" u="none" strike="noStrike" cap="none" normalizeH="0" baseline="0" smtClean="0">
            <a:ln>
              <a:noFill/>
            </a:ln>
            <a:solidFill>
              <a:schemeClr val="bg1"/>
            </a:solidFill>
            <a:effectLst/>
            <a:latin typeface="Arial" charset="0"/>
          </a:defRPr>
        </a:defPPr>
      </a:lstStyle>
    </a:lnDef>
  </a:objectDefaults>
  <a:extraClrSchemeLst>
    <a:extraClrScheme>
      <a:clrScheme name="photo_template_june2008 1">
        <a:dk1>
          <a:srgbClr val="000000"/>
        </a:dk1>
        <a:lt1>
          <a:srgbClr val="FFFFFF"/>
        </a:lt1>
        <a:dk2>
          <a:srgbClr val="0067CD"/>
        </a:dk2>
        <a:lt2>
          <a:srgbClr val="800080"/>
        </a:lt2>
        <a:accent1>
          <a:srgbClr val="009900"/>
        </a:accent1>
        <a:accent2>
          <a:srgbClr val="FF0000"/>
        </a:accent2>
        <a:accent3>
          <a:srgbClr val="FFFFFF"/>
        </a:accent3>
        <a:accent4>
          <a:srgbClr val="000000"/>
        </a:accent4>
        <a:accent5>
          <a:srgbClr val="AACAAA"/>
        </a:accent5>
        <a:accent6>
          <a:srgbClr val="E70000"/>
        </a:accent6>
        <a:hlink>
          <a:srgbClr val="FF9900"/>
        </a:hlink>
        <a:folHlink>
          <a:srgbClr val="FFFF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Eaton_Template</Template>
  <TotalTime>7069</TotalTime>
  <Words>1062</Words>
  <Application>Microsoft Office PowerPoint</Application>
  <PresentationFormat>Apresentação na tela (4:3)</PresentationFormat>
  <Paragraphs>130</Paragraphs>
  <Slides>15</Slides>
  <Notes>0</Notes>
  <HiddenSlides>0</HiddenSlides>
  <MMClips>0</MMClips>
  <ScaleCrop>false</ScaleCrop>
  <HeadingPairs>
    <vt:vector size="4" baseType="variant">
      <vt:variant>
        <vt:lpstr>Tema</vt:lpstr>
      </vt:variant>
      <vt:variant>
        <vt:i4>1</vt:i4>
      </vt:variant>
      <vt:variant>
        <vt:lpstr>Títulos de slides</vt:lpstr>
      </vt:variant>
      <vt:variant>
        <vt:i4>15</vt:i4>
      </vt:variant>
    </vt:vector>
  </HeadingPairs>
  <TitlesOfParts>
    <vt:vector size="16" baseType="lpstr">
      <vt:lpstr>Eaton_Template</vt:lpstr>
      <vt:lpstr>ServiceRanger Rutinas de Servicio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ServiceRanger ServiceRanger4 – Rotinas de Serviço</vt:lpstr>
      <vt:lpstr>Apresentação do PowerPoint</vt:lpstr>
    </vt:vector>
  </TitlesOfParts>
  <Company>Eaton Corp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Daimler – Eaton Portoflio</dc:title>
  <dc:creator>Bak, Michal</dc:creator>
  <cp:lastModifiedBy>Sanches, Francisco P</cp:lastModifiedBy>
  <cp:revision>530</cp:revision>
  <cp:lastPrinted>2014-05-28T18:46:13Z</cp:lastPrinted>
  <dcterms:created xsi:type="dcterms:W3CDTF">2013-06-03T16:31:52Z</dcterms:created>
  <dcterms:modified xsi:type="dcterms:W3CDTF">2016-05-22T18:14:20Z</dcterms:modified>
</cp:coreProperties>
</file>