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8"/>
  </p:notesMasterIdLst>
  <p:sldIdLst>
    <p:sldId id="256" r:id="rId2"/>
    <p:sldId id="361" r:id="rId3"/>
    <p:sldId id="362" r:id="rId4"/>
    <p:sldId id="363" r:id="rId5"/>
    <p:sldId id="364" r:id="rId6"/>
    <p:sldId id="298" r:id="rId7"/>
    <p:sldId id="312" r:id="rId8"/>
    <p:sldId id="313" r:id="rId9"/>
    <p:sldId id="314" r:id="rId10"/>
    <p:sldId id="315" r:id="rId11"/>
    <p:sldId id="316" r:id="rId12"/>
    <p:sldId id="318" r:id="rId13"/>
    <p:sldId id="317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30" r:id="rId24"/>
    <p:sldId id="328" r:id="rId25"/>
    <p:sldId id="329" r:id="rId26"/>
    <p:sldId id="302" r:id="rId27"/>
    <p:sldId id="352" r:id="rId28"/>
    <p:sldId id="359" r:id="rId29"/>
    <p:sldId id="310" r:id="rId30"/>
    <p:sldId id="305" r:id="rId31"/>
    <p:sldId id="304" r:id="rId32"/>
    <p:sldId id="303" r:id="rId33"/>
    <p:sldId id="360" r:id="rId34"/>
    <p:sldId id="306" r:id="rId35"/>
    <p:sldId id="309" r:id="rId36"/>
    <p:sldId id="257" r:id="rId37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Utilizando%20o%20ServiceRanger%204.ppt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CodigosDeFalhas.pptx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Monitoramento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Configura&#231;&#227;o.pptx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Atualiza&#231;&#227;o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hyperlink" Target="Rotinas%20de%20Servi&#231;o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hyperlink" Target="Relat&#243;rios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Ajustes.pptx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Navegación en el ServiceRanger4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grpSp>
        <p:nvGrpSpPr>
          <p:cNvPr id="2053" name="Grupo 2052"/>
          <p:cNvGrpSpPr/>
          <p:nvPr/>
        </p:nvGrpSpPr>
        <p:grpSpPr>
          <a:xfrm>
            <a:off x="5194661" y="1529522"/>
            <a:ext cx="2207624" cy="897992"/>
            <a:chOff x="5194661" y="1529522"/>
            <a:chExt cx="2207624" cy="897992"/>
          </a:xfrm>
        </p:grpSpPr>
        <p:sp>
          <p:nvSpPr>
            <p:cNvPr id="12" name="CaixaDeTexto 11"/>
            <p:cNvSpPr txBox="1"/>
            <p:nvPr/>
          </p:nvSpPr>
          <p:spPr>
            <a:xfrm>
              <a:off x="5194661" y="1529522"/>
              <a:ext cx="2087431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Bot</a:t>
              </a:r>
              <a:r>
                <a:rPr lang="es-ES" sz="1200" dirty="0" smtClean="0">
                  <a:solidFill>
                    <a:schemeClr val="tx1"/>
                  </a:solidFill>
                </a:rPr>
                <a:t>ón 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Connect</a:t>
              </a:r>
              <a:r>
                <a:rPr lang="es-ES" sz="1200" dirty="0" smtClean="0">
                  <a:solidFill>
                    <a:schemeClr val="tx1"/>
                  </a:solidFill>
                </a:rPr>
                <a:t> / 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Disconnect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Forma livre 25"/>
            <p:cNvSpPr/>
            <p:nvPr/>
          </p:nvSpPr>
          <p:spPr bwMode="auto">
            <a:xfrm flipV="1">
              <a:off x="6823165" y="1824988"/>
              <a:ext cx="579120" cy="60252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Elipse 26"/>
          <p:cNvSpPr/>
          <p:nvPr/>
        </p:nvSpPr>
        <p:spPr bwMode="auto">
          <a:xfrm>
            <a:off x="6988628" y="2255520"/>
            <a:ext cx="1389038" cy="343988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grpSp>
        <p:nvGrpSpPr>
          <p:cNvPr id="2054" name="Grupo 2053"/>
          <p:cNvGrpSpPr/>
          <p:nvPr/>
        </p:nvGrpSpPr>
        <p:grpSpPr>
          <a:xfrm>
            <a:off x="916976" y="4846858"/>
            <a:ext cx="2682145" cy="1074970"/>
            <a:chOff x="777632" y="4846858"/>
            <a:chExt cx="2682145" cy="1074970"/>
          </a:xfrm>
        </p:grpSpPr>
        <p:sp>
          <p:nvSpPr>
            <p:cNvPr id="18" name="CaixaDeTexto 17"/>
            <p:cNvSpPr txBox="1"/>
            <p:nvPr/>
          </p:nvSpPr>
          <p:spPr>
            <a:xfrm>
              <a:off x="777632" y="4846858"/>
              <a:ext cx="268214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Exhibe lo producto Eaton Conectado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Forma livre 18"/>
            <p:cNvSpPr/>
            <p:nvPr/>
          </p:nvSpPr>
          <p:spPr bwMode="auto">
            <a:xfrm flipV="1">
              <a:off x="1214846" y="5142324"/>
              <a:ext cx="1158240" cy="779504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8" name="Elipse 27"/>
          <p:cNvSpPr/>
          <p:nvPr/>
        </p:nvSpPr>
        <p:spPr bwMode="auto">
          <a:xfrm>
            <a:off x="2149016" y="5749834"/>
            <a:ext cx="1389038" cy="343988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27192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432552" y="1821654"/>
            <a:ext cx="2693825" cy="1199731"/>
            <a:chOff x="5194661" y="1529522"/>
            <a:chExt cx="2693825" cy="1199731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Muestra los más recientes informes. Se puede acceder con un clic.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V="1">
              <a:off x="6873937" y="2126727"/>
              <a:ext cx="579120" cy="60252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5882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409342" y="3702549"/>
            <a:ext cx="2327327" cy="1056375"/>
            <a:chOff x="5136762" y="762239"/>
            <a:chExt cx="2327327" cy="1056375"/>
          </a:xfrm>
        </p:grpSpPr>
        <p:sp>
          <p:nvSpPr>
            <p:cNvPr id="14" name="CaixaDeTexto 13"/>
            <p:cNvSpPr txBox="1"/>
            <p:nvPr/>
          </p:nvSpPr>
          <p:spPr>
            <a:xfrm>
              <a:off x="5136762" y="1523148"/>
              <a:ext cx="1864613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No da Orden de Servicio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Forma livre 14"/>
            <p:cNvSpPr/>
            <p:nvPr/>
          </p:nvSpPr>
          <p:spPr bwMode="auto">
            <a:xfrm>
              <a:off x="6884969" y="762239"/>
              <a:ext cx="579120" cy="76090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Elipse 2"/>
          <p:cNvSpPr/>
          <p:nvPr/>
        </p:nvSpPr>
        <p:spPr bwMode="auto">
          <a:xfrm>
            <a:off x="2560320" y="3021385"/>
            <a:ext cx="609927" cy="1237106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11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948164" y="4087670"/>
            <a:ext cx="2327327" cy="1056375"/>
            <a:chOff x="5136762" y="762239"/>
            <a:chExt cx="2327327" cy="1056375"/>
          </a:xfrm>
        </p:grpSpPr>
        <p:sp>
          <p:nvSpPr>
            <p:cNvPr id="17" name="CaixaDeTexto 16"/>
            <p:cNvSpPr txBox="1"/>
            <p:nvPr/>
          </p:nvSpPr>
          <p:spPr>
            <a:xfrm>
              <a:off x="5136762" y="1523148"/>
              <a:ext cx="219643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Fecha de emisión del informe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Forma livre 17"/>
            <p:cNvSpPr/>
            <p:nvPr/>
          </p:nvSpPr>
          <p:spPr bwMode="auto">
            <a:xfrm>
              <a:off x="6884969" y="762239"/>
              <a:ext cx="579120" cy="76090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" name="Elipse 25"/>
          <p:cNvSpPr/>
          <p:nvPr/>
        </p:nvSpPr>
        <p:spPr bwMode="auto">
          <a:xfrm>
            <a:off x="3078498" y="3104113"/>
            <a:ext cx="609927" cy="1237106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11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2447109" y="2638697"/>
            <a:ext cx="2178330" cy="1706880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4346751" y="4100191"/>
            <a:ext cx="688226" cy="1028144"/>
            <a:chOff x="6105104" y="762239"/>
            <a:chExt cx="688226" cy="1028144"/>
          </a:xfrm>
        </p:grpSpPr>
        <p:sp>
          <p:nvSpPr>
            <p:cNvPr id="23" name="CaixaDeTexto 22"/>
            <p:cNvSpPr txBox="1"/>
            <p:nvPr/>
          </p:nvSpPr>
          <p:spPr>
            <a:xfrm>
              <a:off x="6352184" y="1510626"/>
              <a:ext cx="441146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t-BR" sz="1200" dirty="0" smtClean="0">
                  <a:solidFill>
                    <a:schemeClr val="tx1"/>
                  </a:solidFill>
                </a:rPr>
                <a:t>VIN</a:t>
              </a:r>
              <a:endParaRPr lang="pt-BR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Forma livre 23"/>
            <p:cNvSpPr/>
            <p:nvPr/>
          </p:nvSpPr>
          <p:spPr bwMode="auto">
            <a:xfrm flipH="1">
              <a:off x="6105104" y="762239"/>
              <a:ext cx="501177" cy="76090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Elipse 26"/>
          <p:cNvSpPr/>
          <p:nvPr/>
        </p:nvSpPr>
        <p:spPr bwMode="auto">
          <a:xfrm>
            <a:off x="3536274" y="3083996"/>
            <a:ext cx="1057557" cy="1237106"/>
          </a:xfrm>
          <a:prstGeom prst="ellipse">
            <a:avLst/>
          </a:prstGeom>
          <a:noFill/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113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146742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Product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Information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113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2538259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Service </a:t>
            </a:r>
            <a:r>
              <a:rPr lang="pt-BR" b="1" dirty="0" err="1" smtClean="0">
                <a:solidFill>
                  <a:schemeClr val="tx1"/>
                </a:solidFill>
              </a:rPr>
              <a:t>Activity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Reports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 bwMode="auto">
          <a:xfrm>
            <a:off x="5207726" y="2438016"/>
            <a:ext cx="3108960" cy="1264533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1990504" y="2112707"/>
            <a:ext cx="3352224" cy="1069096"/>
            <a:chOff x="5194661" y="1529522"/>
            <a:chExt cx="3352224" cy="1069096"/>
          </a:xfrm>
        </p:grpSpPr>
        <p:sp>
          <p:nvSpPr>
            <p:cNvPr id="15" name="CaixaDeTexto 14"/>
            <p:cNvSpPr txBox="1"/>
            <p:nvPr/>
          </p:nvSpPr>
          <p:spPr>
            <a:xfrm>
              <a:off x="5194661" y="1529522"/>
              <a:ext cx="2924396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Exhibe y fornece accesos directos a los manuales  utilizados recientemente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Forma livre 15"/>
            <p:cNvSpPr/>
            <p:nvPr/>
          </p:nvSpPr>
          <p:spPr bwMode="auto">
            <a:xfrm flipV="1">
              <a:off x="6873936" y="1996092"/>
              <a:ext cx="1672949" cy="602526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12064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chemeClr val="tx1"/>
                </a:solidFill>
              </a:rPr>
              <a:t>ServiceRanger</a:t>
            </a:r>
            <a:endParaRPr lang="es-E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Actualización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Noticias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Boletines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Ayuda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Menú Principal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529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Instalando o Service Ranger 4</a:t>
            </a:r>
            <a:endParaRPr lang="en-US" sz="2400" dirty="0" smtClean="0"/>
          </a:p>
        </p:txBody>
      </p:sp>
      <p:pic>
        <p:nvPicPr>
          <p:cNvPr id="5" name="Imagem 4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44" y="1559150"/>
            <a:ext cx="7364388" cy="440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811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5016179" y="3507112"/>
            <a:ext cx="3108960" cy="1264533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798957" y="3704343"/>
            <a:ext cx="3352224" cy="881438"/>
            <a:chOff x="5194661" y="1529522"/>
            <a:chExt cx="3352224" cy="881438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7017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Muestra la fecha de la última actualización y permite verificar si existen nuevas a hacer.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V="1">
              <a:off x="6873936" y="2223305"/>
              <a:ext cx="1672949" cy="18765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ServiceRanger</a:t>
            </a:r>
            <a:endParaRPr lang="pt-BR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Atualização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Notícias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Boletins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Ajuda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 smtClean="0">
                <a:solidFill>
                  <a:schemeClr val="tx1"/>
                </a:solidFill>
              </a:rPr>
              <a:t>Menu Principal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707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5016179" y="5233851"/>
            <a:ext cx="3108960" cy="696034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798957" y="4418420"/>
            <a:ext cx="3352224" cy="1069094"/>
            <a:chOff x="5194661" y="1529522"/>
            <a:chExt cx="3352224" cy="1069094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Acceso a noticias no sitio de Eaton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V="1">
              <a:off x="6873936" y="1824988"/>
              <a:ext cx="1672949" cy="773628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chemeClr val="tx1"/>
                </a:solidFill>
              </a:rPr>
              <a:t>ServiceRanger</a:t>
            </a:r>
            <a:endParaRPr lang="es-E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Actualización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Noticias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Boletines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Ayuda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Menú Principal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556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2359631" y="5233199"/>
            <a:ext cx="1718863" cy="696034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2077631" y="4296458"/>
            <a:ext cx="2693825" cy="1269365"/>
            <a:chOff x="5194661" y="1529522"/>
            <a:chExt cx="2693825" cy="1269365"/>
          </a:xfrm>
        </p:grpSpPr>
        <p:sp>
          <p:nvSpPr>
            <p:cNvPr id="11" name="CaixaDeTexto 10"/>
            <p:cNvSpPr txBox="1"/>
            <p:nvPr/>
          </p:nvSpPr>
          <p:spPr>
            <a:xfrm>
              <a:off x="5194661" y="1529522"/>
              <a:ext cx="2693825" cy="4985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Acceso a boletines relacionados a el </a:t>
              </a:r>
              <a:r>
                <a:rPr lang="es-ES" sz="1200" dirty="0" err="1" smtClean="0">
                  <a:solidFill>
                    <a:schemeClr val="tx1"/>
                  </a:solidFill>
                </a:rPr>
                <a:t>ServiceRanger</a:t>
              </a:r>
              <a:r>
                <a:rPr lang="es-ES" sz="1200" dirty="0" smtClean="0">
                  <a:solidFill>
                    <a:schemeClr val="tx1"/>
                  </a:solidFill>
                </a:rPr>
                <a:t> no sitio de Eaton.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H="1" flipV="1">
              <a:off x="7151106" y="1824988"/>
              <a:ext cx="517317" cy="9738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chemeClr val="tx1"/>
                </a:solidFill>
              </a:rPr>
              <a:t>ServiceRanger</a:t>
            </a:r>
            <a:endParaRPr lang="es-E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Actualización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Noticias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Boletines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Ayuda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Menú Principal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756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7489371" y="1524000"/>
            <a:ext cx="714103" cy="680105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6043096" y="1963642"/>
            <a:ext cx="2693825" cy="1161656"/>
            <a:chOff x="8837909" y="-334404"/>
            <a:chExt cx="2693825" cy="1161656"/>
          </a:xfrm>
        </p:grpSpPr>
        <p:sp>
          <p:nvSpPr>
            <p:cNvPr id="11" name="CaixaDeTexto 10"/>
            <p:cNvSpPr txBox="1"/>
            <p:nvPr/>
          </p:nvSpPr>
          <p:spPr>
            <a:xfrm>
              <a:off x="8837909" y="547495"/>
              <a:ext cx="2693825" cy="27975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Ayuda On-line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>
              <a:off x="9764774" y="-334404"/>
              <a:ext cx="577956" cy="8818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chemeClr val="tx1"/>
                </a:solidFill>
              </a:rPr>
              <a:t>ServiceRanger</a:t>
            </a:r>
            <a:endParaRPr lang="es-E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Actualización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Noticias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Boletines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Ayuda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Menú Principal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1752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6966527" y="2191764"/>
            <a:ext cx="1291751" cy="481537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5720879" y="2432532"/>
            <a:ext cx="2693825" cy="1177365"/>
            <a:chOff x="8837909" y="-334404"/>
            <a:chExt cx="2693825" cy="1177365"/>
          </a:xfrm>
        </p:grpSpPr>
        <p:sp>
          <p:nvSpPr>
            <p:cNvPr id="11" name="CaixaDeTexto 10"/>
            <p:cNvSpPr txBox="1"/>
            <p:nvPr/>
          </p:nvSpPr>
          <p:spPr>
            <a:xfrm>
              <a:off x="8837909" y="547495"/>
              <a:ext cx="269382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Conectar con el  vehículo.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>
              <a:off x="9764774" y="-334404"/>
              <a:ext cx="577956" cy="881899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Retângulo de cantos arredondados 12"/>
          <p:cNvSpPr/>
          <p:nvPr/>
        </p:nvSpPr>
        <p:spPr bwMode="auto">
          <a:xfrm>
            <a:off x="2931813" y="1633238"/>
            <a:ext cx="553991" cy="596995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Forma livre 13"/>
          <p:cNvSpPr/>
          <p:nvPr/>
        </p:nvSpPr>
        <p:spPr bwMode="auto">
          <a:xfrm flipH="1">
            <a:off x="3385654" y="2034894"/>
            <a:ext cx="3262090" cy="1279537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Forma livre 17"/>
          <p:cNvSpPr/>
          <p:nvPr/>
        </p:nvSpPr>
        <p:spPr bwMode="auto">
          <a:xfrm flipH="1">
            <a:off x="3372583" y="2013114"/>
            <a:ext cx="3262090" cy="1279537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Forma livre 18"/>
          <p:cNvSpPr/>
          <p:nvPr/>
        </p:nvSpPr>
        <p:spPr bwMode="auto">
          <a:xfrm>
            <a:off x="6634673" y="2410752"/>
            <a:ext cx="577956" cy="881899"/>
          </a:xfrm>
          <a:custGeom>
            <a:avLst/>
            <a:gdLst>
              <a:gd name="connsiteX0" fmla="*/ 0 w 1158240"/>
              <a:gd name="connsiteY0" fmla="*/ 513805 h 513805"/>
              <a:gd name="connsiteX1" fmla="*/ 278674 w 1158240"/>
              <a:gd name="connsiteY1" fmla="*/ 95794 h 513805"/>
              <a:gd name="connsiteX2" fmla="*/ 1158240 w 1158240"/>
              <a:gd name="connsiteY2" fmla="*/ 0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240" h="513805">
                <a:moveTo>
                  <a:pt x="0" y="513805"/>
                </a:moveTo>
                <a:cubicBezTo>
                  <a:pt x="42817" y="347616"/>
                  <a:pt x="85634" y="181428"/>
                  <a:pt x="278674" y="95794"/>
                </a:cubicBezTo>
                <a:cubicBezTo>
                  <a:pt x="471714" y="10160"/>
                  <a:pt x="814977" y="5080"/>
                  <a:pt x="1158240" y="0"/>
                </a:cubicBezTo>
              </a:path>
            </a:pathLst>
          </a:custGeom>
          <a:ln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chemeClr val="tx1"/>
                </a:solidFill>
              </a:rPr>
              <a:t>ServiceRanger</a:t>
            </a:r>
            <a:endParaRPr lang="es-E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Actualización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Noticias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Boletines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Ayuda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Menú Principal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112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 bwMode="auto">
          <a:xfrm>
            <a:off x="2452837" y="1619798"/>
            <a:ext cx="717081" cy="640924"/>
          </a:xfrm>
          <a:prstGeom prst="round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2333245" y="1940260"/>
            <a:ext cx="2693825" cy="1493481"/>
            <a:chOff x="8837909" y="-650520"/>
            <a:chExt cx="2693825" cy="1493481"/>
          </a:xfrm>
        </p:grpSpPr>
        <p:sp>
          <p:nvSpPr>
            <p:cNvPr id="11" name="CaixaDeTexto 10"/>
            <p:cNvSpPr txBox="1"/>
            <p:nvPr/>
          </p:nvSpPr>
          <p:spPr>
            <a:xfrm>
              <a:off x="8837909" y="547495"/>
              <a:ext cx="2693825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200" dirty="0" smtClean="0">
                  <a:solidFill>
                    <a:schemeClr val="tx1"/>
                  </a:solidFill>
                </a:rPr>
                <a:t>Acceso a el  Menú Principal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a livre 11"/>
            <p:cNvSpPr/>
            <p:nvPr/>
          </p:nvSpPr>
          <p:spPr bwMode="auto">
            <a:xfrm flipH="1">
              <a:off x="9526537" y="-650520"/>
              <a:ext cx="957943" cy="119801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301924" y="1371601"/>
            <a:ext cx="1933543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chemeClr val="tx1"/>
                </a:solidFill>
              </a:rPr>
              <a:t>ServiceRanger</a:t>
            </a:r>
            <a:endParaRPr lang="es-E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Actualización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Noticias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Boletines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Ayuda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Conectar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smtClean="0">
                <a:solidFill>
                  <a:schemeClr val="tx1"/>
                </a:solidFill>
              </a:rPr>
              <a:t>Menú Principal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021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006" y="1842607"/>
            <a:ext cx="5752237" cy="4320000"/>
          </a:xfrm>
          <a:prstGeom prst="rect">
            <a:avLst/>
          </a:prstGeom>
        </p:spPr>
      </p:pic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12" name="CaixaDeTexto 11"/>
          <p:cNvSpPr txBox="1"/>
          <p:nvPr/>
        </p:nvSpPr>
        <p:spPr>
          <a:xfrm>
            <a:off x="301924" y="1371601"/>
            <a:ext cx="3421899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Acceso al menú principal : </a:t>
            </a:r>
            <a:r>
              <a:rPr lang="es-ES" b="1" dirty="0" err="1" smtClean="0">
                <a:solidFill>
                  <a:schemeClr val="tx1"/>
                </a:solidFill>
              </a:rPr>
              <a:t>Go</a:t>
            </a:r>
            <a:r>
              <a:rPr lang="es-ES" b="1" dirty="0" smtClean="0">
                <a:solidFill>
                  <a:schemeClr val="tx1"/>
                </a:solidFill>
              </a:rPr>
              <a:t> To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4893" y="4701401"/>
            <a:ext cx="3880678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GOTO – acceso a rutinas del software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>
            <a:off x="483079" y="1743520"/>
            <a:ext cx="1337096" cy="2957875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Texto explicativo retangular com cantos arredondados 2"/>
          <p:cNvSpPr/>
          <p:nvPr/>
        </p:nvSpPr>
        <p:spPr bwMode="auto">
          <a:xfrm>
            <a:off x="2684225" y="1842608"/>
            <a:ext cx="1621075" cy="596624"/>
          </a:xfrm>
          <a:prstGeom prst="wedgeRoundRectCallout">
            <a:avLst>
              <a:gd name="adj1" fmla="val -65661"/>
              <a:gd name="adj2" fmla="val 23431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Conecta/Desconecta</a:t>
            </a:r>
            <a:r>
              <a:rPr kumimoji="0" lang="pt-B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com  </a:t>
            </a:r>
            <a:r>
              <a:rPr kumimoji="0" lang="pt-BR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</a:t>
            </a:r>
            <a:r>
              <a:rPr kumimoji="0" lang="pt-B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s-E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vehículo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o explicativo retangular com cantos arredondados 7"/>
          <p:cNvSpPr/>
          <p:nvPr/>
        </p:nvSpPr>
        <p:spPr bwMode="auto">
          <a:xfrm>
            <a:off x="4337947" y="1868840"/>
            <a:ext cx="1138946" cy="596624"/>
          </a:xfrm>
          <a:prstGeom prst="wedgeRoundRectCallout">
            <a:avLst>
              <a:gd name="adj1" fmla="val 59226"/>
              <a:gd name="adj2" fmla="val 25560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Informe de actividades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 explicativo retangular com cantos arredondados 8"/>
          <p:cNvSpPr/>
          <p:nvPr/>
        </p:nvSpPr>
        <p:spPr bwMode="auto">
          <a:xfrm>
            <a:off x="6027047" y="2617864"/>
            <a:ext cx="1138946" cy="430136"/>
          </a:xfrm>
          <a:prstGeom prst="wedgeRoundRectCallout">
            <a:avLst>
              <a:gd name="adj1" fmla="val 15738"/>
              <a:gd name="adj2" fmla="val -95773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Menu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Ayuda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 explicativo retangular com cantos arredondados 9"/>
          <p:cNvSpPr/>
          <p:nvPr/>
        </p:nvSpPr>
        <p:spPr bwMode="auto">
          <a:xfrm>
            <a:off x="4328440" y="4271259"/>
            <a:ext cx="1373860" cy="430136"/>
          </a:xfrm>
          <a:prstGeom prst="wedgeRoundRectCallout">
            <a:avLst>
              <a:gd name="adj1" fmla="val -42245"/>
              <a:gd name="adj2" fmla="val -122346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Menú de rutinas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4671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482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m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88" y="1778417"/>
            <a:ext cx="1640087" cy="47309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01924" y="1371601"/>
            <a:ext cx="1939955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Códigos de Fallas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Código de Falhas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274841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14" y="1791103"/>
            <a:ext cx="2207024" cy="5533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673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Monitoração de Dados</a:t>
            </a:r>
            <a:endParaRPr lang="en-US" sz="2400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301924" y="1371601"/>
            <a:ext cx="1176925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Monitoreo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965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49" y="1544126"/>
            <a:ext cx="5760000" cy="4320000"/>
          </a:xfrm>
          <a:prstGeom prst="rect">
            <a:avLst/>
          </a:prstGeom>
        </p:spPr>
      </p:pic>
      <p:pic>
        <p:nvPicPr>
          <p:cNvPr id="5" name="Imagem 4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307" y="1818211"/>
            <a:ext cx="2012344" cy="616400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Configuração</a:t>
            </a:r>
            <a:endParaRPr lang="en-US" sz="24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301924" y="1371601"/>
            <a:ext cx="1574470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Configuración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5" name="Retângulo 4"/>
          <p:cNvSpPr/>
          <p:nvPr/>
        </p:nvSpPr>
        <p:spPr>
          <a:xfrm>
            <a:off x="323528" y="3789040"/>
            <a:ext cx="84249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77" y="1775132"/>
            <a:ext cx="5747820" cy="4320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 bwMode="auto">
          <a:xfrm>
            <a:off x="1552755" y="1742536"/>
            <a:ext cx="5822830" cy="707366"/>
          </a:xfrm>
          <a:prstGeom prst="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7634" y="3536833"/>
            <a:ext cx="2223686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Menu de </a:t>
            </a:r>
            <a:r>
              <a:rPr lang="pt-BR" b="1" dirty="0" err="1" smtClean="0">
                <a:solidFill>
                  <a:schemeClr val="tx1"/>
                </a:solidFill>
              </a:rPr>
              <a:t>Navegación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>
            <a:off x="310547" y="2079949"/>
            <a:ext cx="1242204" cy="1422378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01924" y="1371601"/>
            <a:ext cx="2120965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Espaço de Trabalho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155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47" y="1777227"/>
            <a:ext cx="2003400" cy="49133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981" y="1816428"/>
            <a:ext cx="6305732" cy="3135135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Atualização de Programas</a:t>
            </a:r>
            <a:endParaRPr lang="en-US" sz="2400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301924" y="1371601"/>
            <a:ext cx="1507144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>
                <a:solidFill>
                  <a:schemeClr val="tx1"/>
                </a:solidFill>
              </a:rPr>
              <a:t>Actualización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787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31" y="1932810"/>
            <a:ext cx="1994456" cy="47346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2211" y="1792384"/>
            <a:ext cx="5747830" cy="4320000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Rotinas de Serviço</a:t>
            </a:r>
            <a:endParaRPr lang="en-US" sz="2400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301924" y="1371601"/>
            <a:ext cx="2089033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Rutinas </a:t>
            </a:r>
            <a:r>
              <a:rPr lang="pt-BR" b="1" dirty="0" smtClean="0">
                <a:solidFill>
                  <a:schemeClr val="tx1"/>
                </a:solidFill>
              </a:rPr>
              <a:t>de </a:t>
            </a:r>
            <a:r>
              <a:rPr lang="pt-BR" b="1" dirty="0" err="1" smtClean="0">
                <a:solidFill>
                  <a:schemeClr val="tx1"/>
                </a:solidFill>
              </a:rPr>
              <a:t>Servicio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8216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67" y="1803106"/>
            <a:ext cx="1967625" cy="49133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596" y="1602602"/>
            <a:ext cx="5747830" cy="4320000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Informações do Produto</a:t>
            </a:r>
            <a:endParaRPr lang="en-US" sz="2400" dirty="0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301924" y="1371601"/>
            <a:ext cx="2898550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Informaciones del Producto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364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Informações do Produto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92" y="1612565"/>
            <a:ext cx="8510354" cy="479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593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37" y="1745960"/>
            <a:ext cx="2307488" cy="55386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511" y="2510159"/>
            <a:ext cx="8067263" cy="2769334"/>
          </a:xfrm>
          <a:prstGeom prst="rect">
            <a:avLst/>
          </a:prstGeom>
        </p:spPr>
      </p:pic>
      <p:sp>
        <p:nvSpPr>
          <p:cNvPr id="6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Relatórios de Serviço</a:t>
            </a:r>
            <a:endParaRPr lang="en-US" sz="24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301924" y="1371601"/>
            <a:ext cx="2204450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Informes de </a:t>
            </a:r>
            <a:r>
              <a:rPr lang="pt-BR" b="1" dirty="0" err="1" smtClean="0">
                <a:solidFill>
                  <a:schemeClr val="tx1"/>
                </a:solidFill>
              </a:rPr>
              <a:t>Servicio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026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973" y="1554373"/>
            <a:ext cx="5715464" cy="4320000"/>
          </a:xfrm>
          <a:prstGeom prst="rect">
            <a:avLst/>
          </a:prstGeom>
        </p:spPr>
      </p:pic>
      <p:pic>
        <p:nvPicPr>
          <p:cNvPr id="4" name="Imagem 3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79" y="1788172"/>
            <a:ext cx="2128613" cy="607467"/>
          </a:xfrm>
          <a:prstGeom prst="rect">
            <a:avLst/>
          </a:prstGeom>
        </p:spPr>
      </p:pic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Adaptadores de Comunicação</a:t>
            </a:r>
            <a:endParaRPr lang="en-US" sz="24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301924" y="1371601"/>
            <a:ext cx="1436612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Adaptadores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461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77" y="1775132"/>
            <a:ext cx="5747820" cy="4320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 bwMode="auto">
          <a:xfrm>
            <a:off x="1552755" y="2510286"/>
            <a:ext cx="5822830" cy="3640347"/>
          </a:xfrm>
          <a:prstGeom prst="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55607" y="2035835"/>
            <a:ext cx="1894942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Ventana </a:t>
            </a:r>
            <a:r>
              <a:rPr lang="pt-BR" b="1" dirty="0" smtClean="0">
                <a:solidFill>
                  <a:schemeClr val="tx1"/>
                </a:solidFill>
              </a:rPr>
              <a:t>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 flipV="1">
            <a:off x="1233577" y="2363637"/>
            <a:ext cx="1242204" cy="1483743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948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5" name="Retângulo 4"/>
          <p:cNvSpPr/>
          <p:nvPr/>
        </p:nvSpPr>
        <p:spPr>
          <a:xfrm>
            <a:off x="323528" y="3789040"/>
            <a:ext cx="84249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69875">
              <a:spcAft>
                <a:spcPts val="0"/>
              </a:spcAft>
            </a:pPr>
            <a:endParaRPr lang="pt-B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377" y="1775132"/>
            <a:ext cx="5747820" cy="43200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 bwMode="auto">
          <a:xfrm>
            <a:off x="1552755" y="5848709"/>
            <a:ext cx="5822830" cy="284672"/>
          </a:xfrm>
          <a:prstGeom prst="rect">
            <a:avLst/>
          </a:prstGeom>
          <a:noFill/>
          <a:ln w="28575"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079629" y="4641012"/>
            <a:ext cx="17924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Barra de </a:t>
            </a:r>
            <a:r>
              <a:rPr lang="pt-BR" b="1" dirty="0" err="1" smtClean="0">
                <a:solidFill>
                  <a:schemeClr val="tx1"/>
                </a:solidFill>
              </a:rPr>
              <a:t>estatus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Forma livre 6"/>
          <p:cNvSpPr/>
          <p:nvPr/>
        </p:nvSpPr>
        <p:spPr bwMode="auto">
          <a:xfrm flipH="1" flipV="1">
            <a:off x="3545455" y="4951562"/>
            <a:ext cx="526211" cy="1190443"/>
          </a:xfrm>
          <a:custGeom>
            <a:avLst/>
            <a:gdLst>
              <a:gd name="connsiteX0" fmla="*/ 0 w 1242204"/>
              <a:gd name="connsiteY0" fmla="*/ 1422378 h 1422378"/>
              <a:gd name="connsiteX1" fmla="*/ 569344 w 1242204"/>
              <a:gd name="connsiteY1" fmla="*/ 76657 h 1422378"/>
              <a:gd name="connsiteX2" fmla="*/ 1242204 w 1242204"/>
              <a:gd name="connsiteY2" fmla="*/ 283691 h 142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2204" h="1422378">
                <a:moveTo>
                  <a:pt x="0" y="1422378"/>
                </a:moveTo>
                <a:cubicBezTo>
                  <a:pt x="181155" y="844408"/>
                  <a:pt x="362310" y="266438"/>
                  <a:pt x="569344" y="76657"/>
                </a:cubicBezTo>
                <a:cubicBezTo>
                  <a:pt x="776378" y="-113124"/>
                  <a:pt x="1009291" y="85283"/>
                  <a:pt x="1242204" y="283691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802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450" y="1804386"/>
            <a:ext cx="5762381" cy="4320000"/>
          </a:xfrm>
          <a:prstGeom prst="rect">
            <a:avLst/>
          </a:prstGeom>
        </p:spPr>
      </p:pic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12" name="CaixaDeTexto 11"/>
          <p:cNvSpPr txBox="1"/>
          <p:nvPr/>
        </p:nvSpPr>
        <p:spPr>
          <a:xfrm>
            <a:off x="301924" y="1371601"/>
            <a:ext cx="1985608" cy="3631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Tela Inicial (Home)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" name="Texto explicativo retangular com cantos arredondados 1"/>
          <p:cNvSpPr/>
          <p:nvPr/>
        </p:nvSpPr>
        <p:spPr bwMode="auto">
          <a:xfrm>
            <a:off x="2782064" y="1804386"/>
            <a:ext cx="1447036" cy="684814"/>
          </a:xfrm>
          <a:prstGeom prst="wedgeRoundRectCallout">
            <a:avLst>
              <a:gd name="adj1" fmla="val -71900"/>
              <a:gd name="adj2" fmla="val 14218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Conectar al vehículo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o explicativo retangular com cantos arredondados 5"/>
          <p:cNvSpPr/>
          <p:nvPr/>
        </p:nvSpPr>
        <p:spPr bwMode="auto">
          <a:xfrm>
            <a:off x="1829946" y="3126172"/>
            <a:ext cx="1447036" cy="684814"/>
          </a:xfrm>
          <a:prstGeom prst="wedgeRoundRectCallout">
            <a:avLst>
              <a:gd name="adj1" fmla="val 33419"/>
              <a:gd name="adj2" fmla="val -95199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Estado de la conexión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 explicativo retangular com cantos arredondados 6"/>
          <p:cNvSpPr/>
          <p:nvPr/>
        </p:nvSpPr>
        <p:spPr bwMode="auto">
          <a:xfrm>
            <a:off x="3963546" y="3039244"/>
            <a:ext cx="1447036" cy="684814"/>
          </a:xfrm>
          <a:prstGeom prst="wedgeRoundRectCallout">
            <a:avLst>
              <a:gd name="adj1" fmla="val -38549"/>
              <a:gd name="adj2" fmla="val -93344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Adaptador</a:t>
            </a:r>
            <a:r>
              <a:rPr kumimoji="0" lang="es-E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seleccionado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o explicativo retangular com cantos arredondados 7"/>
          <p:cNvSpPr/>
          <p:nvPr/>
        </p:nvSpPr>
        <p:spPr bwMode="auto">
          <a:xfrm>
            <a:off x="5246246" y="5043872"/>
            <a:ext cx="1447036" cy="684814"/>
          </a:xfrm>
          <a:prstGeom prst="wedgeRoundRectCallout">
            <a:avLst>
              <a:gd name="adj1" fmla="val 72036"/>
              <a:gd name="adj2" fmla="val 71708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Estado de la conexión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 explicativo retangular com cantos arredondados 8"/>
          <p:cNvSpPr/>
          <p:nvPr/>
        </p:nvSpPr>
        <p:spPr bwMode="auto">
          <a:xfrm>
            <a:off x="5550664" y="3039244"/>
            <a:ext cx="1447036" cy="684814"/>
          </a:xfrm>
          <a:prstGeom prst="wedgeRoundRectCallout">
            <a:avLst>
              <a:gd name="adj1" fmla="val 21132"/>
              <a:gd name="adj2" fmla="val -85926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Conectar al vehículo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5039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881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de cantos arredondados 3"/>
          <p:cNvSpPr/>
          <p:nvPr/>
        </p:nvSpPr>
        <p:spPr bwMode="auto">
          <a:xfrm>
            <a:off x="2386149" y="2029097"/>
            <a:ext cx="5738990" cy="653143"/>
          </a:xfrm>
          <a:prstGeom prst="roundRect">
            <a:avLst>
              <a:gd name="adj" fmla="val 34000"/>
            </a:avLst>
          </a:prstGeom>
          <a:solidFill>
            <a:srgbClr val="FFFF00">
              <a:alpha val="30000"/>
            </a:srgbClr>
          </a:solidFill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grpSp>
        <p:nvGrpSpPr>
          <p:cNvPr id="30" name="Grupo 29"/>
          <p:cNvGrpSpPr/>
          <p:nvPr/>
        </p:nvGrpSpPr>
        <p:grpSpPr>
          <a:xfrm>
            <a:off x="618308" y="2342606"/>
            <a:ext cx="3227165" cy="1298110"/>
            <a:chOff x="618308" y="2342606"/>
            <a:chExt cx="3227165" cy="1298110"/>
          </a:xfrm>
        </p:grpSpPr>
        <p:sp>
          <p:nvSpPr>
            <p:cNvPr id="5" name="CaixaDeTexto 4"/>
            <p:cNvSpPr txBox="1"/>
            <p:nvPr/>
          </p:nvSpPr>
          <p:spPr>
            <a:xfrm>
              <a:off x="618308" y="2865119"/>
              <a:ext cx="3227165" cy="7755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Si muestra el estado de la conexión: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sz="1200" dirty="0" err="1" smtClean="0">
                  <a:solidFill>
                    <a:schemeClr val="tx1"/>
                  </a:solidFill>
                </a:rPr>
                <a:t>Connected</a:t>
              </a:r>
              <a:r>
                <a:rPr lang="es-ES" sz="1200" dirty="0" smtClean="0">
                  <a:solidFill>
                    <a:schemeClr val="tx1"/>
                  </a:solidFill>
                </a:rPr>
                <a:t>: establecida con el  vehículo;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sz="1200" dirty="0" err="1" smtClean="0">
                  <a:solidFill>
                    <a:schemeClr val="tx1"/>
                  </a:solidFill>
                </a:rPr>
                <a:t>Disconnected</a:t>
              </a:r>
              <a:r>
                <a:rPr lang="es-ES" sz="1200" dirty="0" smtClean="0">
                  <a:solidFill>
                    <a:schemeClr val="tx1"/>
                  </a:solidFill>
                </a:rPr>
                <a:t>: no establecida;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Forma livre 6"/>
            <p:cNvSpPr/>
            <p:nvPr/>
          </p:nvSpPr>
          <p:spPr bwMode="auto">
            <a:xfrm>
              <a:off x="1236617" y="2342606"/>
              <a:ext cx="1158240" cy="51380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  <p:grpSp>
        <p:nvGrpSpPr>
          <p:cNvPr id="2048" name="Grupo 2047"/>
          <p:cNvGrpSpPr/>
          <p:nvPr/>
        </p:nvGrpSpPr>
        <p:grpSpPr>
          <a:xfrm>
            <a:off x="3691205" y="3562330"/>
            <a:ext cx="4603729" cy="2629463"/>
            <a:chOff x="3691205" y="3562330"/>
            <a:chExt cx="4603729" cy="2629463"/>
          </a:xfrm>
        </p:grpSpPr>
        <p:sp>
          <p:nvSpPr>
            <p:cNvPr id="17" name="Elipse 16"/>
            <p:cNvSpPr/>
            <p:nvPr/>
          </p:nvSpPr>
          <p:spPr bwMode="auto">
            <a:xfrm>
              <a:off x="6705600" y="5785210"/>
              <a:ext cx="1589334" cy="406583"/>
            </a:xfrm>
            <a:prstGeom prst="ellipse">
              <a:avLst/>
            </a:prstGeom>
            <a:solidFill>
              <a:srgbClr val="FFFF00">
                <a:alpha val="3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Forma livre 33"/>
            <p:cNvSpPr/>
            <p:nvPr/>
          </p:nvSpPr>
          <p:spPr bwMode="auto">
            <a:xfrm flipV="1">
              <a:off x="3691205" y="3562330"/>
              <a:ext cx="3332259" cy="239487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1715588"/>
            <a:ext cx="556481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01924" y="1371601"/>
            <a:ext cx="1311578" cy="34214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Connection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Interface com o Usuário</a:t>
            </a:r>
            <a:endParaRPr lang="en-US" sz="2400" dirty="0" smtClean="0"/>
          </a:p>
        </p:txBody>
      </p:sp>
      <p:sp>
        <p:nvSpPr>
          <p:cNvPr id="22" name="CaixaDeTexto 21"/>
          <p:cNvSpPr txBox="1"/>
          <p:nvPr/>
        </p:nvSpPr>
        <p:spPr>
          <a:xfrm>
            <a:off x="2677384" y="2290715"/>
            <a:ext cx="345345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Connection </a:t>
            </a:r>
            <a:r>
              <a:rPr lang="pt-BR" sz="1000" dirty="0" err="1" smtClean="0">
                <a:solidFill>
                  <a:schemeClr val="tx1"/>
                </a:solidFill>
                <a:latin typeface="Calibri Light" panose="020F0302020204030204" pitchFamily="34" charset="0"/>
              </a:rPr>
              <a:t>Disconnectet</a:t>
            </a:r>
            <a:r>
              <a:rPr lang="pt-BR" sz="1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   Eaton Corporation (Simulator)</a:t>
            </a:r>
            <a:endParaRPr lang="pt-BR" sz="10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2049" name="Grupo 2048"/>
          <p:cNvGrpSpPr/>
          <p:nvPr/>
        </p:nvGrpSpPr>
        <p:grpSpPr>
          <a:xfrm>
            <a:off x="3811811" y="2191050"/>
            <a:ext cx="3620964" cy="1065868"/>
            <a:chOff x="3811811" y="2191050"/>
            <a:chExt cx="3620964" cy="1065868"/>
          </a:xfrm>
        </p:grpSpPr>
        <p:sp>
          <p:nvSpPr>
            <p:cNvPr id="9" name="CaixaDeTexto 8"/>
            <p:cNvSpPr txBox="1"/>
            <p:nvPr/>
          </p:nvSpPr>
          <p:spPr>
            <a:xfrm>
              <a:off x="5194662" y="2961452"/>
              <a:ext cx="2238113" cy="29546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s-ES" sz="1200" dirty="0" smtClean="0">
                  <a:solidFill>
                    <a:schemeClr val="tx1"/>
                  </a:solidFill>
                </a:rPr>
                <a:t>Muestra el adaptador utilizado</a:t>
              </a:r>
              <a:endParaRPr lang="es-ES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Forma livre 22"/>
            <p:cNvSpPr/>
            <p:nvPr/>
          </p:nvSpPr>
          <p:spPr bwMode="auto">
            <a:xfrm flipH="1">
              <a:off x="5342729" y="2447647"/>
              <a:ext cx="890037" cy="513805"/>
            </a:xfrm>
            <a:custGeom>
              <a:avLst/>
              <a:gdLst>
                <a:gd name="connsiteX0" fmla="*/ 0 w 1158240"/>
                <a:gd name="connsiteY0" fmla="*/ 513805 h 513805"/>
                <a:gd name="connsiteX1" fmla="*/ 278674 w 1158240"/>
                <a:gd name="connsiteY1" fmla="*/ 95794 h 513805"/>
                <a:gd name="connsiteX2" fmla="*/ 1158240 w 1158240"/>
                <a:gd name="connsiteY2" fmla="*/ 0 h 513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0" h="513805">
                  <a:moveTo>
                    <a:pt x="0" y="513805"/>
                  </a:moveTo>
                  <a:cubicBezTo>
                    <a:pt x="42817" y="347616"/>
                    <a:pt x="85634" y="181428"/>
                    <a:pt x="278674" y="95794"/>
                  </a:cubicBezTo>
                  <a:cubicBezTo>
                    <a:pt x="471714" y="10160"/>
                    <a:pt x="814977" y="5080"/>
                    <a:pt x="1158240" y="0"/>
                  </a:cubicBezTo>
                </a:path>
              </a:pathLst>
            </a:custGeom>
            <a:ln>
              <a:tailEnd type="triangle" w="lg" len="lg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Elipse 23"/>
            <p:cNvSpPr/>
            <p:nvPr/>
          </p:nvSpPr>
          <p:spPr bwMode="auto">
            <a:xfrm>
              <a:off x="3811811" y="2191050"/>
              <a:ext cx="1530918" cy="408458"/>
            </a:xfrm>
            <a:prstGeom prst="ellipse">
              <a:avLst/>
            </a:prstGeom>
            <a:noFill/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1" name="Retângulo de cantos arredondados 20"/>
          <p:cNvSpPr/>
          <p:nvPr/>
        </p:nvSpPr>
        <p:spPr bwMode="auto">
          <a:xfrm>
            <a:off x="7265173" y="2328042"/>
            <a:ext cx="694461" cy="171859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pt-BR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Connect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3299046" y="2191050"/>
            <a:ext cx="478016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smtClean="0">
                <a:solidFill>
                  <a:schemeClr val="tx1"/>
                </a:solidFill>
              </a:rPr>
              <a:t>Status</a:t>
            </a:r>
            <a:endParaRPr lang="pt-BR" sz="800" dirty="0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4078494" y="2204106"/>
            <a:ext cx="546945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800" dirty="0" err="1" smtClean="0">
                <a:solidFill>
                  <a:schemeClr val="tx1"/>
                </a:solidFill>
              </a:rPr>
              <a:t>Adapter</a:t>
            </a:r>
            <a:endParaRPr lang="pt-B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308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7035</TotalTime>
  <Words>500</Words>
  <Application>Microsoft Office PowerPoint</Application>
  <PresentationFormat>Apresentação na tela (4:3)</PresentationFormat>
  <Paragraphs>215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37" baseType="lpstr">
      <vt:lpstr>Eaton_Template</vt:lpstr>
      <vt:lpstr>ServiceRanger Navegación en el ServiceRanger4</vt:lpstr>
      <vt:lpstr>ServiceRanger ServiceRanger4 – Instalando o Service Ranger 4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Interface com o Usuário</vt:lpstr>
      <vt:lpstr>ServiceRanger ServiceRanger4 – Código de Falhas</vt:lpstr>
      <vt:lpstr>ServiceRanger ServiceRanger4 – Monitoração de Dados</vt:lpstr>
      <vt:lpstr>ServiceRanger ServiceRanger4 – Configuração</vt:lpstr>
      <vt:lpstr>ServiceRanger ServiceRanger4 – Atualização de Programas</vt:lpstr>
      <vt:lpstr>ServiceRanger ServiceRanger4 – Rotinas de Serviço</vt:lpstr>
      <vt:lpstr>ServiceRanger ServiceRanger4 – Informações do Produto</vt:lpstr>
      <vt:lpstr>ServiceRanger ServiceRanger4 – Informações do Produto</vt:lpstr>
      <vt:lpstr>ServiceRanger ServiceRanger4 – Relatórios de Serviço</vt:lpstr>
      <vt:lpstr>ServiceRanger ServiceRanger4 – Adaptadores de Comunicação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506</cp:revision>
  <cp:lastPrinted>2014-05-28T18:46:13Z</cp:lastPrinted>
  <dcterms:created xsi:type="dcterms:W3CDTF">2013-06-03T16:31:52Z</dcterms:created>
  <dcterms:modified xsi:type="dcterms:W3CDTF">2016-05-22T16:16:45Z</dcterms:modified>
</cp:coreProperties>
</file>