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6"/>
  </p:notesMasterIdLst>
  <p:sldIdLst>
    <p:sldId id="256" r:id="rId2"/>
    <p:sldId id="333" r:id="rId3"/>
    <p:sldId id="335" r:id="rId4"/>
    <p:sldId id="336" r:id="rId5"/>
    <p:sldId id="337" r:id="rId6"/>
    <p:sldId id="334" r:id="rId7"/>
    <p:sldId id="338" r:id="rId8"/>
    <p:sldId id="339" r:id="rId9"/>
    <p:sldId id="340" r:id="rId10"/>
    <p:sldId id="308" r:id="rId11"/>
    <p:sldId id="331" r:id="rId12"/>
    <p:sldId id="332" r:id="rId13"/>
    <p:sldId id="341" r:id="rId14"/>
    <p:sldId id="342" r:id="rId15"/>
    <p:sldId id="343" r:id="rId16"/>
    <p:sldId id="344" r:id="rId17"/>
    <p:sldId id="345" r:id="rId18"/>
    <p:sldId id="346" r:id="rId19"/>
    <p:sldId id="347" r:id="rId20"/>
    <p:sldId id="348" r:id="rId21"/>
    <p:sldId id="349" r:id="rId22"/>
    <p:sldId id="350" r:id="rId23"/>
    <p:sldId id="351" r:id="rId24"/>
    <p:sldId id="257" r:id="rId25"/>
  </p:sldIdLst>
  <p:sldSz cx="9144000" cy="6858000" type="screen4x3"/>
  <p:notesSz cx="6797675" cy="9856788"/>
  <p:defaultTextStyle>
    <a:defPPr>
      <a:defRPr lang="en-US"/>
    </a:defPPr>
    <a:lvl1pPr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B"/>
    <a:srgbClr val="139D5B"/>
    <a:srgbClr val="669900"/>
    <a:srgbClr val="66FF33"/>
    <a:srgbClr val="3467CD"/>
    <a:srgbClr val="FF9900"/>
    <a:srgbClr val="0067C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-13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5038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81975"/>
            <a:ext cx="5438140" cy="4435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fld id="{E92DF921-F183-404A-B253-23E4745AA69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66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38200" y="3200400"/>
            <a:ext cx="7924800" cy="11430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83138"/>
            <a:ext cx="6024563" cy="1027112"/>
          </a:xfrm>
        </p:spPr>
        <p:txBody>
          <a:bodyPr/>
          <a:lstStyle>
            <a:lvl1pPr marL="0" indent="0">
              <a:buFontTx/>
              <a:buNone/>
              <a:defRPr sz="1600">
                <a:solidFill>
                  <a:srgbClr val="0067C6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2010 Eaton Corporation. All rights reserved</a:t>
            </a:r>
            <a:r>
              <a:rPr lang="en-US" sz="700"/>
              <a:t>.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81000" y="0"/>
            <a:ext cx="8763000" cy="3200400"/>
          </a:xfrm>
          <a:prstGeom prst="rect">
            <a:avLst/>
          </a:prstGeom>
          <a:noFill/>
          <a:ln w="3175" algn="ctr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5131" name="Picture 11" descr="eaton_signature_col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115050"/>
            <a:ext cx="16764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66158"/>
      </p:ext>
    </p:extLst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0"/>
            <a:ext cx="19812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0"/>
            <a:ext cx="57912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32233"/>
      </p:ext>
    </p:extLst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 err="1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Utilizando o ServiceRanger4</a:t>
            </a:r>
            <a:endParaRPr lang="en-US" sz="2400" dirty="0" smtClean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0392" y="260648"/>
            <a:ext cx="689935" cy="125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435840"/>
      </p:ext>
    </p:extLst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4087043"/>
      </p:ext>
    </p:extLst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9788" y="1552575"/>
            <a:ext cx="3884612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552575"/>
            <a:ext cx="3886200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133026"/>
      </p:ext>
    </p:extLst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42909"/>
      </p:ext>
    </p:extLst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620828"/>
      </p:ext>
    </p:extLst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5946249"/>
      </p:ext>
    </p:extLst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4236293"/>
      </p:ext>
    </p:extLst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4620868"/>
      </p:ext>
    </p:extLst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9788" y="1552575"/>
            <a:ext cx="7923212" cy="469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0" y="1133475"/>
            <a:ext cx="7668344" cy="0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0"/>
            <a:ext cx="79248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781800" y="64770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</a:pPr>
            <a:fld id="{74569447-C50D-4FA4-B3D2-B8CD35DB7931}" type="slidenum">
              <a:rPr lang="en-US" sz="1000">
                <a:solidFill>
                  <a:srgbClr val="FFFFFF"/>
                </a:solidFill>
              </a:rPr>
              <a:pPr eaLnBrk="0" hangingPunct="0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1000">
              <a:solidFill>
                <a:srgbClr val="FFFFFF"/>
              </a:solidFill>
            </a:endParaRPr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6705600" y="65532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lnSpc>
                <a:spcPct val="100000"/>
              </a:lnSpc>
              <a:spcBef>
                <a:spcPct val="0"/>
              </a:spcBef>
              <a:buClrTx/>
            </a:pPr>
            <a:fld id="{E2CC02BF-EA84-47D5-BA91-035F77F371FA}" type="slidenum">
              <a:rPr lang="en-US" sz="900">
                <a:solidFill>
                  <a:srgbClr val="0C86F4"/>
                </a:solidFill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900">
              <a:solidFill>
                <a:srgbClr val="0C86F4"/>
              </a:solidFill>
            </a:endParaRP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2009 Eaton Corporation. All rights reserved</a:t>
            </a:r>
            <a:r>
              <a:rPr lang="en-US" sz="700"/>
              <a:t>.</a:t>
            </a:r>
          </a:p>
        </p:txBody>
      </p:sp>
      <p:pic>
        <p:nvPicPr>
          <p:cNvPr id="4133" name="Picture 37" descr="eaton_signature_colo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363" y="6370638"/>
            <a:ext cx="1143000" cy="44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800">
          <a:solidFill>
            <a:srgbClr val="29292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400">
          <a:solidFill>
            <a:srgbClr val="292929"/>
          </a:solidFill>
          <a:latin typeface="+mn-lt"/>
        </a:defRPr>
      </a:lvl2pPr>
      <a:lvl3pPr marL="11430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438128"/>
            <a:ext cx="7924800" cy="1143000"/>
          </a:xfrm>
        </p:spPr>
        <p:txBody>
          <a:bodyPr/>
          <a:lstStyle/>
          <a:p>
            <a:r>
              <a:rPr lang="es-ES" b="1" dirty="0" err="1" smtClean="0">
                <a:latin typeface="Calibri Light" panose="020F0302020204030204" pitchFamily="34" charset="0"/>
              </a:rPr>
              <a:t>ServiceRanger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Códigos de Fallas</a:t>
            </a:r>
            <a:endParaRPr lang="es-E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Outubro / 2015</a:t>
            </a:r>
          </a:p>
          <a:p>
            <a:r>
              <a:rPr lang="pt-BR" dirty="0" smtClean="0"/>
              <a:t>Francisco Peres Sanches</a:t>
            </a:r>
            <a:endParaRPr lang="en-US" dirty="0"/>
          </a:p>
        </p:txBody>
      </p:sp>
      <p:pic>
        <p:nvPicPr>
          <p:cNvPr id="49159" name="Picture 7" descr="Eaton PBW 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" t="19516" b="8365"/>
          <a:stretch>
            <a:fillRect/>
          </a:stretch>
        </p:blipFill>
        <p:spPr bwMode="auto">
          <a:xfrm>
            <a:off x="381000" y="0"/>
            <a:ext cx="8763000" cy="32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sp>
        <p:nvSpPr>
          <p:cNvPr id="17" name="Retângulo de cantos arredondados 16"/>
          <p:cNvSpPr/>
          <p:nvPr/>
        </p:nvSpPr>
        <p:spPr bwMode="auto">
          <a:xfrm>
            <a:off x="2492109" y="2124891"/>
            <a:ext cx="1026156" cy="269966"/>
          </a:xfrm>
          <a:prstGeom prst="roundRect">
            <a:avLst/>
          </a:prstGeom>
          <a:solidFill>
            <a:srgbClr val="FFFF00">
              <a:alpha val="20000"/>
            </a:srgbClr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20" name="Grupo 19"/>
          <p:cNvGrpSpPr/>
          <p:nvPr/>
        </p:nvGrpSpPr>
        <p:grpSpPr>
          <a:xfrm>
            <a:off x="2127505" y="2272575"/>
            <a:ext cx="2693825" cy="2012938"/>
            <a:chOff x="8837909" y="-929912"/>
            <a:chExt cx="2693825" cy="2012938"/>
          </a:xfrm>
        </p:grpSpPr>
        <p:sp>
          <p:nvSpPr>
            <p:cNvPr id="21" name="CaixaDeTexto 20"/>
            <p:cNvSpPr txBox="1"/>
            <p:nvPr/>
          </p:nvSpPr>
          <p:spPr>
            <a:xfrm>
              <a:off x="8837909" y="547495"/>
              <a:ext cx="2693825" cy="535531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" sz="1200" dirty="0" smtClean="0">
                  <a:solidFill>
                    <a:schemeClr val="tx1"/>
                  </a:solidFill>
                </a:rPr>
                <a:t>Códigos del Fallas de los</a:t>
              </a:r>
            </a:p>
            <a:p>
              <a:pPr algn="ctr"/>
              <a:r>
                <a:rPr lang="es-ES" sz="1200" dirty="0" smtClean="0">
                  <a:solidFill>
                    <a:schemeClr val="tx1"/>
                  </a:solidFill>
                </a:rPr>
                <a:t>Productos Eaton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22" name="Forma livre 21"/>
            <p:cNvSpPr/>
            <p:nvPr/>
          </p:nvSpPr>
          <p:spPr bwMode="auto">
            <a:xfrm flipH="1">
              <a:off x="10092593" y="-929912"/>
              <a:ext cx="957943" cy="1477408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030040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sp>
        <p:nvSpPr>
          <p:cNvPr id="17" name="Retângulo de cantos arredondados 16"/>
          <p:cNvSpPr/>
          <p:nvPr/>
        </p:nvSpPr>
        <p:spPr bwMode="auto">
          <a:xfrm>
            <a:off x="3310755" y="2124891"/>
            <a:ext cx="1026156" cy="269966"/>
          </a:xfrm>
          <a:prstGeom prst="roundRect">
            <a:avLst/>
          </a:prstGeom>
          <a:solidFill>
            <a:srgbClr val="FFFF00">
              <a:alpha val="20000"/>
            </a:srgbClr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20" name="Grupo 19"/>
          <p:cNvGrpSpPr/>
          <p:nvPr/>
        </p:nvGrpSpPr>
        <p:grpSpPr>
          <a:xfrm>
            <a:off x="2908051" y="2259875"/>
            <a:ext cx="2693825" cy="2012938"/>
            <a:chOff x="8837909" y="-929912"/>
            <a:chExt cx="2693825" cy="2012938"/>
          </a:xfrm>
        </p:grpSpPr>
        <p:sp>
          <p:nvSpPr>
            <p:cNvPr id="21" name="CaixaDeTexto 20"/>
            <p:cNvSpPr txBox="1"/>
            <p:nvPr/>
          </p:nvSpPr>
          <p:spPr>
            <a:xfrm>
              <a:off x="8837909" y="547495"/>
              <a:ext cx="2693825" cy="535531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" sz="1200" dirty="0" smtClean="0">
                  <a:solidFill>
                    <a:schemeClr val="tx1"/>
                  </a:solidFill>
                </a:rPr>
                <a:t>Códigos de Fallas de los</a:t>
              </a:r>
            </a:p>
            <a:p>
              <a:pPr algn="ctr"/>
              <a:r>
                <a:rPr lang="es-ES" sz="1200" dirty="0" smtClean="0">
                  <a:solidFill>
                    <a:schemeClr val="tx1"/>
                  </a:solidFill>
                </a:rPr>
                <a:t>Otros Componentes del  Vehículo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22" name="Forma livre 21"/>
            <p:cNvSpPr/>
            <p:nvPr/>
          </p:nvSpPr>
          <p:spPr bwMode="auto">
            <a:xfrm flipH="1">
              <a:off x="10092593" y="-929912"/>
              <a:ext cx="957943" cy="1477408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650630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sp>
        <p:nvSpPr>
          <p:cNvPr id="17" name="Retângulo de cantos arredondados 16"/>
          <p:cNvSpPr/>
          <p:nvPr/>
        </p:nvSpPr>
        <p:spPr bwMode="auto">
          <a:xfrm>
            <a:off x="2483399" y="2297837"/>
            <a:ext cx="5728783" cy="340859"/>
          </a:xfrm>
          <a:prstGeom prst="roundRect">
            <a:avLst/>
          </a:prstGeom>
          <a:solidFill>
            <a:srgbClr val="FFFF00">
              <a:alpha val="20000"/>
            </a:srgbClr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20" name="Grupo 19"/>
          <p:cNvGrpSpPr/>
          <p:nvPr/>
        </p:nvGrpSpPr>
        <p:grpSpPr>
          <a:xfrm>
            <a:off x="2908051" y="2573399"/>
            <a:ext cx="2693825" cy="1757164"/>
            <a:chOff x="8837909" y="-929912"/>
            <a:chExt cx="2693825" cy="1757164"/>
          </a:xfrm>
        </p:grpSpPr>
        <p:sp>
          <p:nvSpPr>
            <p:cNvPr id="21" name="CaixaDeTexto 20"/>
            <p:cNvSpPr txBox="1"/>
            <p:nvPr/>
          </p:nvSpPr>
          <p:spPr>
            <a:xfrm>
              <a:off x="8837909" y="547495"/>
              <a:ext cx="2693825" cy="27975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Barra de </a:t>
              </a:r>
              <a:r>
                <a:rPr lang="pt-BR" sz="1200" dirty="0" err="1" smtClean="0">
                  <a:solidFill>
                    <a:schemeClr val="tx1"/>
                  </a:solidFill>
                </a:rPr>
                <a:t>hierramientas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22" name="Forma livre 21"/>
            <p:cNvSpPr/>
            <p:nvPr/>
          </p:nvSpPr>
          <p:spPr bwMode="auto">
            <a:xfrm flipH="1">
              <a:off x="10092593" y="-929912"/>
              <a:ext cx="957943" cy="1477408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75538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grpSp>
        <p:nvGrpSpPr>
          <p:cNvPr id="35" name="Grupo 34"/>
          <p:cNvGrpSpPr/>
          <p:nvPr/>
        </p:nvGrpSpPr>
        <p:grpSpPr>
          <a:xfrm>
            <a:off x="6322419" y="2442395"/>
            <a:ext cx="2297888" cy="1416796"/>
            <a:chOff x="9445308" y="-333770"/>
            <a:chExt cx="2297888" cy="1416796"/>
          </a:xfrm>
        </p:grpSpPr>
        <p:sp>
          <p:nvSpPr>
            <p:cNvPr id="36" name="CaixaDeTexto 35"/>
            <p:cNvSpPr txBox="1"/>
            <p:nvPr/>
          </p:nvSpPr>
          <p:spPr>
            <a:xfrm>
              <a:off x="9445308" y="547495"/>
              <a:ext cx="2297888" cy="535531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" sz="1200" dirty="0" smtClean="0">
                  <a:solidFill>
                    <a:schemeClr val="tx1"/>
                  </a:solidFill>
                </a:rPr>
                <a:t>Limpiar los códigos de fall</a:t>
              </a:r>
              <a:r>
                <a:rPr lang="es-ES" sz="1200" dirty="0" smtClean="0">
                  <a:solidFill>
                    <a:schemeClr val="tx1"/>
                  </a:solidFill>
                </a:rPr>
                <a:t>a</a:t>
              </a:r>
              <a:r>
                <a:rPr lang="es-ES" sz="1200" dirty="0" smtClean="0">
                  <a:solidFill>
                    <a:schemeClr val="tx1"/>
                  </a:solidFill>
                </a:rPr>
                <a:t>s</a:t>
              </a:r>
            </a:p>
            <a:p>
              <a:pPr algn="ctr"/>
              <a:r>
                <a:rPr lang="es-ES" sz="1200" dirty="0" smtClean="0">
                  <a:solidFill>
                    <a:schemeClr val="tx1"/>
                  </a:solidFill>
                </a:rPr>
                <a:t>De los Productos Eaton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37" name="Forma livre 36"/>
            <p:cNvSpPr/>
            <p:nvPr/>
          </p:nvSpPr>
          <p:spPr bwMode="auto">
            <a:xfrm>
              <a:off x="9610769" y="-333770"/>
              <a:ext cx="566058" cy="881266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347985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20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grpSp>
        <p:nvGrpSpPr>
          <p:cNvPr id="38" name="Grupo 37"/>
          <p:cNvGrpSpPr/>
          <p:nvPr/>
        </p:nvGrpSpPr>
        <p:grpSpPr>
          <a:xfrm>
            <a:off x="6614163" y="2446742"/>
            <a:ext cx="2297888" cy="1619929"/>
            <a:chOff x="9445308" y="-333770"/>
            <a:chExt cx="2297888" cy="1619929"/>
          </a:xfrm>
        </p:grpSpPr>
        <p:sp>
          <p:nvSpPr>
            <p:cNvPr id="39" name="CaixaDeTexto 38"/>
            <p:cNvSpPr txBox="1"/>
            <p:nvPr/>
          </p:nvSpPr>
          <p:spPr>
            <a:xfrm>
              <a:off x="9445308" y="547495"/>
              <a:ext cx="2297888" cy="73866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" sz="1200" dirty="0" smtClean="0">
                  <a:solidFill>
                    <a:schemeClr val="tx1"/>
                  </a:solidFill>
                </a:rPr>
                <a:t>Limpiar todos los códigos de fallas</a:t>
              </a:r>
            </a:p>
            <a:p>
              <a:pPr algn="ctr"/>
              <a:r>
                <a:rPr lang="es-ES" sz="1200" dirty="0" smtClean="0">
                  <a:solidFill>
                    <a:schemeClr val="tx1"/>
                  </a:solidFill>
                </a:rPr>
                <a:t>presentes.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40" name="Forma livre 39"/>
            <p:cNvSpPr/>
            <p:nvPr/>
          </p:nvSpPr>
          <p:spPr bwMode="auto">
            <a:xfrm>
              <a:off x="9898166" y="-333770"/>
              <a:ext cx="566058" cy="881266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347985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857" y="3021189"/>
            <a:ext cx="4354285" cy="875161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upo 14"/>
          <p:cNvGrpSpPr/>
          <p:nvPr/>
        </p:nvGrpSpPr>
        <p:grpSpPr>
          <a:xfrm>
            <a:off x="1749703" y="3458769"/>
            <a:ext cx="1839656" cy="1161022"/>
            <a:chOff x="8685505" y="-333770"/>
            <a:chExt cx="1839656" cy="1161022"/>
          </a:xfrm>
        </p:grpSpPr>
        <p:sp>
          <p:nvSpPr>
            <p:cNvPr id="18" name="CaixaDeTexto 17"/>
            <p:cNvSpPr txBox="1"/>
            <p:nvPr/>
          </p:nvSpPr>
          <p:spPr>
            <a:xfrm>
              <a:off x="8685505" y="547495"/>
              <a:ext cx="1839656" cy="27975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tx1"/>
                  </a:solidFill>
                </a:rPr>
                <a:t>Copiar </a:t>
              </a:r>
              <a:r>
                <a:rPr lang="es-ES" sz="1200" dirty="0" smtClean="0">
                  <a:solidFill>
                    <a:schemeClr val="tx1"/>
                  </a:solidFill>
                </a:rPr>
                <a:t>seleccionado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19" name="Forma livre 18"/>
            <p:cNvSpPr/>
            <p:nvPr/>
          </p:nvSpPr>
          <p:spPr bwMode="auto">
            <a:xfrm>
              <a:off x="9024433" y="-333770"/>
              <a:ext cx="1068160" cy="881266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12" name="Conector de seta reta 11"/>
          <p:cNvCxnSpPr/>
          <p:nvPr/>
        </p:nvCxnSpPr>
        <p:spPr bwMode="auto">
          <a:xfrm>
            <a:off x="3029857" y="2567804"/>
            <a:ext cx="1742440" cy="375693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6" name="Conector de seta reta 45"/>
          <p:cNvCxnSpPr/>
          <p:nvPr/>
        </p:nvCxnSpPr>
        <p:spPr bwMode="auto">
          <a:xfrm>
            <a:off x="3034204" y="2546024"/>
            <a:ext cx="1742440" cy="375693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347985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857" y="3021189"/>
            <a:ext cx="4354285" cy="875161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3" name="Grupo 22"/>
          <p:cNvGrpSpPr/>
          <p:nvPr/>
        </p:nvGrpSpPr>
        <p:grpSpPr>
          <a:xfrm>
            <a:off x="2587577" y="3456954"/>
            <a:ext cx="1407087" cy="1161022"/>
            <a:chOff x="8685506" y="-333770"/>
            <a:chExt cx="1407087" cy="1161022"/>
          </a:xfrm>
        </p:grpSpPr>
        <p:sp>
          <p:nvSpPr>
            <p:cNvPr id="24" name="CaixaDeTexto 23"/>
            <p:cNvSpPr txBox="1"/>
            <p:nvPr/>
          </p:nvSpPr>
          <p:spPr>
            <a:xfrm>
              <a:off x="8685506" y="547495"/>
              <a:ext cx="1175976" cy="27975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" sz="1200" dirty="0" smtClean="0">
                  <a:solidFill>
                    <a:schemeClr val="tx1"/>
                  </a:solidFill>
                </a:rPr>
                <a:t>Copiar todos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25" name="Forma livre 24"/>
            <p:cNvSpPr/>
            <p:nvPr/>
          </p:nvSpPr>
          <p:spPr bwMode="auto">
            <a:xfrm>
              <a:off x="9024433" y="-333770"/>
              <a:ext cx="1068160" cy="881266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35" name="Conector de seta reta 34"/>
          <p:cNvCxnSpPr/>
          <p:nvPr/>
        </p:nvCxnSpPr>
        <p:spPr bwMode="auto">
          <a:xfrm>
            <a:off x="3029857" y="2567804"/>
            <a:ext cx="1742440" cy="375693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6" name="Conector de seta reta 35"/>
          <p:cNvCxnSpPr/>
          <p:nvPr/>
        </p:nvCxnSpPr>
        <p:spPr bwMode="auto">
          <a:xfrm>
            <a:off x="3034204" y="2546024"/>
            <a:ext cx="1742440" cy="375693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73742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857" y="3021189"/>
            <a:ext cx="4354285" cy="875161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" name="Grupo 25"/>
          <p:cNvGrpSpPr/>
          <p:nvPr/>
        </p:nvGrpSpPr>
        <p:grpSpPr>
          <a:xfrm>
            <a:off x="3512882" y="3456950"/>
            <a:ext cx="2491671" cy="1379863"/>
            <a:chOff x="8685505" y="-333770"/>
            <a:chExt cx="2491671" cy="1379863"/>
          </a:xfrm>
        </p:grpSpPr>
        <p:sp>
          <p:nvSpPr>
            <p:cNvPr id="27" name="CaixaDeTexto 26"/>
            <p:cNvSpPr txBox="1"/>
            <p:nvPr/>
          </p:nvSpPr>
          <p:spPr>
            <a:xfrm>
              <a:off x="8685505" y="547495"/>
              <a:ext cx="2491671" cy="49859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" sz="1200" dirty="0" smtClean="0">
                  <a:solidFill>
                    <a:schemeClr val="tx1"/>
                  </a:solidFill>
                </a:rPr>
                <a:t>Imprimir </a:t>
              </a:r>
              <a:r>
                <a:rPr lang="es-ES" sz="1200" dirty="0" smtClean="0">
                  <a:solidFill>
                    <a:schemeClr val="tx1"/>
                  </a:solidFill>
                </a:rPr>
                <a:t> el  informe de </a:t>
              </a:r>
              <a:r>
                <a:rPr lang="es-ES" sz="1200" dirty="0" smtClean="0">
                  <a:solidFill>
                    <a:schemeClr val="tx1"/>
                  </a:solidFill>
                </a:rPr>
                <a:t>Diagnóstico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28" name="Forma livre 27"/>
            <p:cNvSpPr/>
            <p:nvPr/>
          </p:nvSpPr>
          <p:spPr bwMode="auto">
            <a:xfrm>
              <a:off x="9024433" y="-333770"/>
              <a:ext cx="1068160" cy="881266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35" name="Conector de seta reta 34"/>
          <p:cNvCxnSpPr/>
          <p:nvPr/>
        </p:nvCxnSpPr>
        <p:spPr bwMode="auto">
          <a:xfrm>
            <a:off x="3029857" y="2567804"/>
            <a:ext cx="1742440" cy="375693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6" name="Conector de seta reta 35"/>
          <p:cNvCxnSpPr/>
          <p:nvPr/>
        </p:nvCxnSpPr>
        <p:spPr bwMode="auto">
          <a:xfrm>
            <a:off x="3034204" y="2546024"/>
            <a:ext cx="1742440" cy="375693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73742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857" y="3021189"/>
            <a:ext cx="4354285" cy="875161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9" name="Grupo 28"/>
          <p:cNvGrpSpPr/>
          <p:nvPr/>
        </p:nvGrpSpPr>
        <p:grpSpPr>
          <a:xfrm>
            <a:off x="4394644" y="3456946"/>
            <a:ext cx="2491671" cy="1379863"/>
            <a:chOff x="8685505" y="-333770"/>
            <a:chExt cx="2491671" cy="1379863"/>
          </a:xfrm>
        </p:grpSpPr>
        <p:sp>
          <p:nvSpPr>
            <p:cNvPr id="30" name="CaixaDeTexto 29"/>
            <p:cNvSpPr txBox="1"/>
            <p:nvPr/>
          </p:nvSpPr>
          <p:spPr>
            <a:xfrm>
              <a:off x="8685505" y="547495"/>
              <a:ext cx="2491671" cy="49859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" sz="1200" dirty="0" smtClean="0">
                  <a:solidFill>
                    <a:schemeClr val="tx1"/>
                  </a:solidFill>
                </a:rPr>
                <a:t>Exportar el informe de Diagnóstico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31" name="Forma livre 30"/>
            <p:cNvSpPr/>
            <p:nvPr/>
          </p:nvSpPr>
          <p:spPr bwMode="auto">
            <a:xfrm>
              <a:off x="9024433" y="-333770"/>
              <a:ext cx="1068160" cy="881266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35" name="Conector de seta reta 34"/>
          <p:cNvCxnSpPr/>
          <p:nvPr/>
        </p:nvCxnSpPr>
        <p:spPr bwMode="auto">
          <a:xfrm>
            <a:off x="3029857" y="2567804"/>
            <a:ext cx="1742440" cy="375693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6" name="Conector de seta reta 35"/>
          <p:cNvCxnSpPr/>
          <p:nvPr/>
        </p:nvCxnSpPr>
        <p:spPr bwMode="auto">
          <a:xfrm>
            <a:off x="3034204" y="2546024"/>
            <a:ext cx="1742440" cy="375693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73742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857" y="3021189"/>
            <a:ext cx="4354285" cy="875161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2" name="Grupo 31"/>
          <p:cNvGrpSpPr/>
          <p:nvPr/>
        </p:nvGrpSpPr>
        <p:grpSpPr>
          <a:xfrm>
            <a:off x="5265520" y="3456942"/>
            <a:ext cx="3057691" cy="1161022"/>
            <a:chOff x="8685505" y="-333770"/>
            <a:chExt cx="3057691" cy="1161022"/>
          </a:xfrm>
        </p:grpSpPr>
        <p:sp>
          <p:nvSpPr>
            <p:cNvPr id="33" name="CaixaDeTexto 32"/>
            <p:cNvSpPr txBox="1"/>
            <p:nvPr/>
          </p:nvSpPr>
          <p:spPr>
            <a:xfrm>
              <a:off x="8685505" y="547495"/>
              <a:ext cx="3057691" cy="27975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" sz="1200" dirty="0" smtClean="0">
                  <a:solidFill>
                    <a:schemeClr val="tx1"/>
                  </a:solidFill>
                </a:rPr>
                <a:t>Enviar el informe de Diagnóstico por Email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34" name="Forma livre 33"/>
            <p:cNvSpPr/>
            <p:nvPr/>
          </p:nvSpPr>
          <p:spPr bwMode="auto">
            <a:xfrm>
              <a:off x="9024433" y="-333770"/>
              <a:ext cx="1068160" cy="881266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35" name="Conector de seta reta 34"/>
          <p:cNvCxnSpPr/>
          <p:nvPr/>
        </p:nvCxnSpPr>
        <p:spPr bwMode="auto">
          <a:xfrm>
            <a:off x="3029857" y="2567804"/>
            <a:ext cx="1742440" cy="375693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6" name="Conector de seta reta 35"/>
          <p:cNvCxnSpPr/>
          <p:nvPr/>
        </p:nvCxnSpPr>
        <p:spPr bwMode="auto">
          <a:xfrm>
            <a:off x="3034204" y="2546024"/>
            <a:ext cx="1742440" cy="375693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73742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477" y="2839466"/>
            <a:ext cx="1640087" cy="473094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301924" y="1371601"/>
            <a:ext cx="2007281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Códigos de Falhas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cxnSp>
        <p:nvCxnSpPr>
          <p:cNvPr id="14" name="Conector reto 13"/>
          <p:cNvCxnSpPr/>
          <p:nvPr/>
        </p:nvCxnSpPr>
        <p:spPr bwMode="auto">
          <a:xfrm>
            <a:off x="435429" y="2638697"/>
            <a:ext cx="0" cy="437316"/>
          </a:xfrm>
          <a:prstGeom prst="line">
            <a:avLst/>
          </a:prstGeom>
          <a:ln/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Conector de seta reta 15"/>
          <p:cNvCxnSpPr>
            <a:endCxn id="7" idx="1"/>
          </p:cNvCxnSpPr>
          <p:nvPr/>
        </p:nvCxnSpPr>
        <p:spPr bwMode="auto">
          <a:xfrm>
            <a:off x="435429" y="3076013"/>
            <a:ext cx="373048" cy="0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Retângulo de cantos arredondados 16"/>
          <p:cNvSpPr/>
          <p:nvPr/>
        </p:nvSpPr>
        <p:spPr bwMode="auto">
          <a:xfrm>
            <a:off x="2492108" y="2806046"/>
            <a:ext cx="5702658" cy="1071153"/>
          </a:xfrm>
          <a:prstGeom prst="roundRect">
            <a:avLst/>
          </a:prstGeom>
          <a:solidFill>
            <a:srgbClr val="FFFF00">
              <a:alpha val="20000"/>
            </a:srgbClr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20" name="Grupo 19"/>
          <p:cNvGrpSpPr/>
          <p:nvPr/>
        </p:nvGrpSpPr>
        <p:grpSpPr>
          <a:xfrm>
            <a:off x="2171352" y="3633360"/>
            <a:ext cx="3005904" cy="1039607"/>
            <a:chOff x="8641181" y="-528519"/>
            <a:chExt cx="3005904" cy="1039607"/>
          </a:xfrm>
        </p:grpSpPr>
        <p:sp>
          <p:nvSpPr>
            <p:cNvPr id="21" name="CaixaDeTexto 20"/>
            <p:cNvSpPr txBox="1"/>
            <p:nvPr/>
          </p:nvSpPr>
          <p:spPr>
            <a:xfrm>
              <a:off x="8641181" y="231331"/>
              <a:ext cx="2693825" cy="27975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" sz="1200" dirty="0" smtClean="0">
                  <a:solidFill>
                    <a:schemeClr val="tx1"/>
                  </a:solidFill>
                </a:rPr>
                <a:t>Fallas presentadas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22" name="Forma livre 21"/>
            <p:cNvSpPr/>
            <p:nvPr/>
          </p:nvSpPr>
          <p:spPr bwMode="auto">
            <a:xfrm rot="5400000" flipH="1">
              <a:off x="10893793" y="-323867"/>
              <a:ext cx="957943" cy="548640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5" name="Retângulo de cantos arredondados 14"/>
          <p:cNvSpPr/>
          <p:nvPr/>
        </p:nvSpPr>
        <p:spPr bwMode="auto">
          <a:xfrm>
            <a:off x="200297" y="2220686"/>
            <a:ext cx="844732" cy="418011"/>
          </a:xfrm>
          <a:prstGeom prst="round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Go To</a:t>
            </a:r>
          </a:p>
        </p:txBody>
      </p:sp>
    </p:spTree>
    <p:extLst>
      <p:ext uri="{BB962C8B-B14F-4D97-AF65-F5344CB8AC3E}">
        <p14:creationId xmlns:p14="http://schemas.microsoft.com/office/powerpoint/2010/main" val="4851479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1" y="1717200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grpSp>
        <p:nvGrpSpPr>
          <p:cNvPr id="18" name="Grupo 17"/>
          <p:cNvGrpSpPr/>
          <p:nvPr/>
        </p:nvGrpSpPr>
        <p:grpSpPr>
          <a:xfrm>
            <a:off x="2206608" y="3630523"/>
            <a:ext cx="2184683" cy="1176730"/>
            <a:chOff x="8391565" y="-333770"/>
            <a:chExt cx="2184683" cy="1176730"/>
          </a:xfrm>
        </p:grpSpPr>
        <p:sp>
          <p:nvSpPr>
            <p:cNvPr id="19" name="CaixaDeTexto 18"/>
            <p:cNvSpPr txBox="1"/>
            <p:nvPr/>
          </p:nvSpPr>
          <p:spPr>
            <a:xfrm>
              <a:off x="8391565" y="547494"/>
              <a:ext cx="2184683" cy="29546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" sz="1200" dirty="0" smtClean="0">
                  <a:solidFill>
                    <a:schemeClr val="tx1"/>
                  </a:solidFill>
                </a:rPr>
                <a:t>Seleccionar a Falla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20" name="Forma livre 19"/>
            <p:cNvSpPr/>
            <p:nvPr/>
          </p:nvSpPr>
          <p:spPr bwMode="auto">
            <a:xfrm flipH="1">
              <a:off x="9654308" y="-333770"/>
              <a:ext cx="632868" cy="881266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56406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1" y="1717200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grpSp>
        <p:nvGrpSpPr>
          <p:cNvPr id="32" name="Grupo 31"/>
          <p:cNvGrpSpPr/>
          <p:nvPr/>
        </p:nvGrpSpPr>
        <p:grpSpPr>
          <a:xfrm>
            <a:off x="5433134" y="3898288"/>
            <a:ext cx="2184683" cy="1416795"/>
            <a:chOff x="8391565" y="-333770"/>
            <a:chExt cx="2184683" cy="1416795"/>
          </a:xfrm>
        </p:grpSpPr>
        <p:sp>
          <p:nvSpPr>
            <p:cNvPr id="33" name="CaixaDeTexto 32"/>
            <p:cNvSpPr txBox="1"/>
            <p:nvPr/>
          </p:nvSpPr>
          <p:spPr>
            <a:xfrm>
              <a:off x="8391565" y="547494"/>
              <a:ext cx="2184683" cy="535531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" sz="1200" dirty="0" smtClean="0">
                  <a:solidFill>
                    <a:schemeClr val="tx1"/>
                  </a:solidFill>
                </a:rPr>
                <a:t>Asesar Informaciones para </a:t>
              </a:r>
            </a:p>
            <a:p>
              <a:pPr algn="ctr"/>
              <a:r>
                <a:rPr lang="es-ES" sz="1200" dirty="0" smtClean="0">
                  <a:solidFill>
                    <a:schemeClr val="tx1"/>
                  </a:solidFill>
                </a:rPr>
                <a:t>Solucionar Fallas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34" name="Forma livre 33"/>
            <p:cNvSpPr/>
            <p:nvPr/>
          </p:nvSpPr>
          <p:spPr bwMode="auto">
            <a:xfrm>
              <a:off x="9024433" y="-333770"/>
              <a:ext cx="1068160" cy="881266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962786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grpSp>
        <p:nvGrpSpPr>
          <p:cNvPr id="3" name="Grupo 2"/>
          <p:cNvGrpSpPr/>
          <p:nvPr/>
        </p:nvGrpSpPr>
        <p:grpSpPr>
          <a:xfrm>
            <a:off x="2483399" y="2905530"/>
            <a:ext cx="5728783" cy="3131670"/>
            <a:chOff x="2483399" y="2905530"/>
            <a:chExt cx="5728783" cy="3131670"/>
          </a:xfrm>
        </p:grpSpPr>
        <p:grpSp>
          <p:nvGrpSpPr>
            <p:cNvPr id="32" name="Grupo 31"/>
            <p:cNvGrpSpPr/>
            <p:nvPr/>
          </p:nvGrpSpPr>
          <p:grpSpPr>
            <a:xfrm>
              <a:off x="3754552" y="2905530"/>
              <a:ext cx="2184683" cy="1448765"/>
              <a:chOff x="7477165" y="12547"/>
              <a:chExt cx="2184683" cy="1448765"/>
            </a:xfrm>
          </p:grpSpPr>
          <p:sp>
            <p:nvSpPr>
              <p:cNvPr id="33" name="CaixaDeTexto 32"/>
              <p:cNvSpPr txBox="1"/>
              <p:nvPr/>
            </p:nvSpPr>
            <p:spPr>
              <a:xfrm>
                <a:off x="7477165" y="12547"/>
                <a:ext cx="2184683" cy="535531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 smtClean="0">
                    <a:solidFill>
                      <a:schemeClr val="tx1"/>
                    </a:solidFill>
                  </a:rPr>
                  <a:t>Asesar Informaciones para </a:t>
                </a:r>
              </a:p>
              <a:p>
                <a:pPr algn="ctr"/>
                <a:r>
                  <a:rPr lang="es-ES" sz="1200" dirty="0" smtClean="0">
                    <a:solidFill>
                      <a:schemeClr val="tx1"/>
                    </a:solidFill>
                  </a:rPr>
                  <a:t>Solucionar Fallas</a:t>
                </a:r>
                <a:endParaRPr lang="es-E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Forma livre 33"/>
              <p:cNvSpPr/>
              <p:nvPr/>
            </p:nvSpPr>
            <p:spPr bwMode="auto">
              <a:xfrm flipH="1" flipV="1">
                <a:off x="8312051" y="547496"/>
                <a:ext cx="712382" cy="913816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13" name="Retângulo de cantos arredondados 12"/>
            <p:cNvSpPr/>
            <p:nvPr/>
          </p:nvSpPr>
          <p:spPr bwMode="auto">
            <a:xfrm>
              <a:off x="2483399" y="4040777"/>
              <a:ext cx="5728783" cy="1996423"/>
            </a:xfrm>
            <a:prstGeom prst="roundRect">
              <a:avLst>
                <a:gd name="adj" fmla="val 7070"/>
              </a:avLst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614573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grpSp>
        <p:nvGrpSpPr>
          <p:cNvPr id="2" name="Grupo 1"/>
          <p:cNvGrpSpPr/>
          <p:nvPr/>
        </p:nvGrpSpPr>
        <p:grpSpPr>
          <a:xfrm>
            <a:off x="5672517" y="3901741"/>
            <a:ext cx="2692065" cy="1496009"/>
            <a:chOff x="5672517" y="3901741"/>
            <a:chExt cx="2692065" cy="1496009"/>
          </a:xfrm>
        </p:grpSpPr>
        <p:grpSp>
          <p:nvGrpSpPr>
            <p:cNvPr id="15" name="Grupo 14"/>
            <p:cNvGrpSpPr/>
            <p:nvPr/>
          </p:nvGrpSpPr>
          <p:grpSpPr>
            <a:xfrm>
              <a:off x="5672517" y="4153989"/>
              <a:ext cx="2184683" cy="1243761"/>
              <a:chOff x="8940204" y="-421899"/>
              <a:chExt cx="2184683" cy="1243761"/>
            </a:xfrm>
          </p:grpSpPr>
          <p:sp>
            <p:nvSpPr>
              <p:cNvPr id="17" name="CaixaDeTexto 16"/>
              <p:cNvSpPr txBox="1"/>
              <p:nvPr/>
            </p:nvSpPr>
            <p:spPr>
              <a:xfrm>
                <a:off x="8940204" y="83198"/>
                <a:ext cx="2184683" cy="738664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 smtClean="0">
                    <a:solidFill>
                      <a:schemeClr val="tx1"/>
                    </a:solidFill>
                  </a:rPr>
                  <a:t>Comandos para Disminuir,</a:t>
                </a:r>
              </a:p>
              <a:p>
                <a:pPr algn="ctr"/>
                <a:r>
                  <a:rPr lang="es-ES" sz="1200" dirty="0" smtClean="0">
                    <a:solidFill>
                      <a:schemeClr val="tx1"/>
                    </a:solidFill>
                  </a:rPr>
                  <a:t>Cerrar  y desplazar la ventana</a:t>
                </a:r>
                <a:endParaRPr lang="es-E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Forma livre 17"/>
              <p:cNvSpPr/>
              <p:nvPr/>
            </p:nvSpPr>
            <p:spPr bwMode="auto">
              <a:xfrm>
                <a:off x="10487472" y="-421899"/>
                <a:ext cx="637415" cy="618309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19" name="Retângulo de cantos arredondados 18"/>
            <p:cNvSpPr/>
            <p:nvPr/>
          </p:nvSpPr>
          <p:spPr bwMode="auto">
            <a:xfrm>
              <a:off x="7097486" y="3901741"/>
              <a:ext cx="1267096" cy="352697"/>
            </a:xfrm>
            <a:prstGeom prst="roundRect">
              <a:avLst>
                <a:gd name="adj" fmla="val 26823"/>
              </a:avLst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335010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924800" cy="1096963"/>
          </a:xfrm>
        </p:spPr>
        <p:txBody>
          <a:bodyPr/>
          <a:lstStyle/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67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0181" name="Picture 5" descr="eaton_signature_white on bl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438400"/>
            <a:ext cx="4089400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grpSp>
        <p:nvGrpSpPr>
          <p:cNvPr id="2" name="Grupo 1"/>
          <p:cNvGrpSpPr/>
          <p:nvPr/>
        </p:nvGrpSpPr>
        <p:grpSpPr>
          <a:xfrm>
            <a:off x="1431122" y="2806046"/>
            <a:ext cx="2693825" cy="2069929"/>
            <a:chOff x="1431122" y="2806046"/>
            <a:chExt cx="2693825" cy="2069929"/>
          </a:xfrm>
        </p:grpSpPr>
        <p:sp>
          <p:nvSpPr>
            <p:cNvPr id="17" name="Retângulo de cantos arredondados 16"/>
            <p:cNvSpPr/>
            <p:nvPr/>
          </p:nvSpPr>
          <p:spPr bwMode="auto">
            <a:xfrm>
              <a:off x="2791825" y="2806046"/>
              <a:ext cx="299718" cy="1071153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20" name="Grupo 19"/>
            <p:cNvGrpSpPr/>
            <p:nvPr/>
          </p:nvGrpSpPr>
          <p:grpSpPr>
            <a:xfrm>
              <a:off x="1431122" y="3527510"/>
              <a:ext cx="2693825" cy="1348465"/>
              <a:chOff x="8641181" y="-837377"/>
              <a:chExt cx="2693825" cy="1348465"/>
            </a:xfrm>
          </p:grpSpPr>
          <p:sp>
            <p:nvSpPr>
              <p:cNvPr id="21" name="CaixaDeTexto 20"/>
              <p:cNvSpPr txBox="1"/>
              <p:nvPr/>
            </p:nvSpPr>
            <p:spPr>
              <a:xfrm>
                <a:off x="8641181" y="231331"/>
                <a:ext cx="2693825" cy="279757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 smtClean="0">
                    <a:solidFill>
                      <a:schemeClr val="tx1"/>
                    </a:solidFill>
                  </a:rPr>
                  <a:t>Códigos das Fallas</a:t>
                </a:r>
                <a:endParaRPr lang="es-E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Forma livre 21"/>
              <p:cNvSpPr/>
              <p:nvPr/>
            </p:nvSpPr>
            <p:spPr bwMode="auto">
              <a:xfrm>
                <a:off x="9431472" y="-837377"/>
                <a:ext cx="634998" cy="1068708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es-ES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50286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grpSp>
        <p:nvGrpSpPr>
          <p:cNvPr id="3" name="Grupo 2"/>
          <p:cNvGrpSpPr/>
          <p:nvPr/>
        </p:nvGrpSpPr>
        <p:grpSpPr>
          <a:xfrm>
            <a:off x="1679321" y="2923610"/>
            <a:ext cx="2693825" cy="2069929"/>
            <a:chOff x="1679321" y="2923610"/>
            <a:chExt cx="2693825" cy="2069929"/>
          </a:xfrm>
        </p:grpSpPr>
        <p:sp>
          <p:nvSpPr>
            <p:cNvPr id="13" name="Retângulo de cantos arredondados 12"/>
            <p:cNvSpPr/>
            <p:nvPr/>
          </p:nvSpPr>
          <p:spPr bwMode="auto">
            <a:xfrm>
              <a:off x="3040024" y="2923610"/>
              <a:ext cx="556616" cy="1071153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15" name="Grupo 14"/>
            <p:cNvGrpSpPr/>
            <p:nvPr/>
          </p:nvGrpSpPr>
          <p:grpSpPr>
            <a:xfrm>
              <a:off x="1679321" y="3645074"/>
              <a:ext cx="2693825" cy="1348465"/>
              <a:chOff x="8641181" y="-837377"/>
              <a:chExt cx="2693825" cy="1348465"/>
            </a:xfrm>
          </p:grpSpPr>
          <p:sp>
            <p:nvSpPr>
              <p:cNvPr id="18" name="CaixaDeTexto 17"/>
              <p:cNvSpPr txBox="1"/>
              <p:nvPr/>
            </p:nvSpPr>
            <p:spPr>
              <a:xfrm>
                <a:off x="8641181" y="231331"/>
                <a:ext cx="2693825" cy="279757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 smtClean="0">
                    <a:solidFill>
                      <a:schemeClr val="tx1"/>
                    </a:solidFill>
                  </a:rPr>
                  <a:t>Estado: Activa o Inactiva</a:t>
                </a:r>
                <a:endParaRPr lang="es-E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Forma livre 18"/>
              <p:cNvSpPr/>
              <p:nvPr/>
            </p:nvSpPr>
            <p:spPr bwMode="auto">
              <a:xfrm>
                <a:off x="9431472" y="-837377"/>
                <a:ext cx="634998" cy="1068708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50286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grpSp>
        <p:nvGrpSpPr>
          <p:cNvPr id="4" name="Grupo 3"/>
          <p:cNvGrpSpPr/>
          <p:nvPr/>
        </p:nvGrpSpPr>
        <p:grpSpPr>
          <a:xfrm>
            <a:off x="2310716" y="2919248"/>
            <a:ext cx="3031293" cy="2226691"/>
            <a:chOff x="2310716" y="2919248"/>
            <a:chExt cx="3031293" cy="2226691"/>
          </a:xfrm>
        </p:grpSpPr>
        <p:sp>
          <p:nvSpPr>
            <p:cNvPr id="23" name="Retângulo de cantos arredondados 22"/>
            <p:cNvSpPr/>
            <p:nvPr/>
          </p:nvSpPr>
          <p:spPr bwMode="auto">
            <a:xfrm>
              <a:off x="3671418" y="2919248"/>
              <a:ext cx="1670591" cy="1071153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24" name="Grupo 23"/>
            <p:cNvGrpSpPr/>
            <p:nvPr/>
          </p:nvGrpSpPr>
          <p:grpSpPr>
            <a:xfrm>
              <a:off x="2310716" y="3797474"/>
              <a:ext cx="2693825" cy="1348465"/>
              <a:chOff x="8641181" y="-837377"/>
              <a:chExt cx="2693825" cy="1348465"/>
            </a:xfrm>
          </p:grpSpPr>
          <p:sp>
            <p:nvSpPr>
              <p:cNvPr id="25" name="CaixaDeTexto 24"/>
              <p:cNvSpPr txBox="1"/>
              <p:nvPr/>
            </p:nvSpPr>
            <p:spPr>
              <a:xfrm>
                <a:off x="8641181" y="231331"/>
                <a:ext cx="2693825" cy="279757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err="1" smtClean="0">
                    <a:solidFill>
                      <a:schemeClr val="tx1"/>
                    </a:solidFill>
                  </a:rPr>
                  <a:t>Descripcion</a:t>
                </a:r>
                <a:r>
                  <a:rPr lang="pt-BR" sz="1200" dirty="0" smtClean="0">
                    <a:solidFill>
                      <a:schemeClr val="tx1"/>
                    </a:solidFill>
                  </a:rPr>
                  <a:t> del </a:t>
                </a:r>
                <a:r>
                  <a:rPr lang="pt-BR" sz="1200" dirty="0" err="1" smtClean="0">
                    <a:solidFill>
                      <a:schemeClr val="tx1"/>
                    </a:solidFill>
                  </a:rPr>
                  <a:t>Falla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Forma livre 25"/>
              <p:cNvSpPr/>
              <p:nvPr/>
            </p:nvSpPr>
            <p:spPr bwMode="auto">
              <a:xfrm>
                <a:off x="9431472" y="-837377"/>
                <a:ext cx="634998" cy="1068708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50286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grpSp>
        <p:nvGrpSpPr>
          <p:cNvPr id="5" name="Grupo 4"/>
          <p:cNvGrpSpPr/>
          <p:nvPr/>
        </p:nvGrpSpPr>
        <p:grpSpPr>
          <a:xfrm>
            <a:off x="3873876" y="2891363"/>
            <a:ext cx="2693825" cy="2069929"/>
            <a:chOff x="3873876" y="2891363"/>
            <a:chExt cx="2693825" cy="2069929"/>
          </a:xfrm>
        </p:grpSpPr>
        <p:sp>
          <p:nvSpPr>
            <p:cNvPr id="27" name="Retângulo de cantos arredondados 26"/>
            <p:cNvSpPr/>
            <p:nvPr/>
          </p:nvSpPr>
          <p:spPr bwMode="auto">
            <a:xfrm>
              <a:off x="5234579" y="2891363"/>
              <a:ext cx="299718" cy="1071153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28" name="Grupo 27"/>
            <p:cNvGrpSpPr/>
            <p:nvPr/>
          </p:nvGrpSpPr>
          <p:grpSpPr>
            <a:xfrm>
              <a:off x="3873876" y="3612827"/>
              <a:ext cx="2693825" cy="1348465"/>
              <a:chOff x="8641181" y="-837377"/>
              <a:chExt cx="2693825" cy="1348465"/>
            </a:xfrm>
          </p:grpSpPr>
          <p:sp>
            <p:nvSpPr>
              <p:cNvPr id="29" name="CaixaDeTexto 28"/>
              <p:cNvSpPr txBox="1"/>
              <p:nvPr/>
            </p:nvSpPr>
            <p:spPr>
              <a:xfrm>
                <a:off x="8641181" y="231331"/>
                <a:ext cx="2693825" cy="279757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 smtClean="0">
                    <a:solidFill>
                      <a:schemeClr val="tx1"/>
                    </a:solidFill>
                  </a:rPr>
                  <a:t>Identificación del Falla</a:t>
                </a:r>
                <a:endParaRPr lang="es-E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Forma livre 29"/>
              <p:cNvSpPr/>
              <p:nvPr/>
            </p:nvSpPr>
            <p:spPr bwMode="auto">
              <a:xfrm>
                <a:off x="9431472" y="-837377"/>
                <a:ext cx="634998" cy="1068708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146990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grpSp>
        <p:nvGrpSpPr>
          <p:cNvPr id="31" name="Grupo 30"/>
          <p:cNvGrpSpPr/>
          <p:nvPr/>
        </p:nvGrpSpPr>
        <p:grpSpPr>
          <a:xfrm>
            <a:off x="4209165" y="2913128"/>
            <a:ext cx="2957989" cy="2085638"/>
            <a:chOff x="3873876" y="2891363"/>
            <a:chExt cx="2957989" cy="2085638"/>
          </a:xfrm>
        </p:grpSpPr>
        <p:sp>
          <p:nvSpPr>
            <p:cNvPr id="32" name="Retângulo de cantos arredondados 31"/>
            <p:cNvSpPr/>
            <p:nvPr/>
          </p:nvSpPr>
          <p:spPr bwMode="auto">
            <a:xfrm>
              <a:off x="5234579" y="2891363"/>
              <a:ext cx="1597286" cy="1071153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33" name="Grupo 32"/>
            <p:cNvGrpSpPr/>
            <p:nvPr/>
          </p:nvGrpSpPr>
          <p:grpSpPr>
            <a:xfrm>
              <a:off x="3873876" y="3612827"/>
              <a:ext cx="2693825" cy="1364174"/>
              <a:chOff x="8641181" y="-837377"/>
              <a:chExt cx="2693825" cy="1364174"/>
            </a:xfrm>
          </p:grpSpPr>
          <p:sp>
            <p:nvSpPr>
              <p:cNvPr id="34" name="CaixaDeTexto 33"/>
              <p:cNvSpPr txBox="1"/>
              <p:nvPr/>
            </p:nvSpPr>
            <p:spPr>
              <a:xfrm>
                <a:off x="8641181" y="231331"/>
                <a:ext cx="2693825" cy="29546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 smtClean="0">
                    <a:solidFill>
                      <a:schemeClr val="tx1"/>
                    </a:solidFill>
                  </a:rPr>
                  <a:t>Identificación del modo de la falla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Forma livre 34"/>
              <p:cNvSpPr/>
              <p:nvPr/>
            </p:nvSpPr>
            <p:spPr bwMode="auto">
              <a:xfrm>
                <a:off x="9431472" y="-837377"/>
                <a:ext cx="634998" cy="1068708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50286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grpSp>
        <p:nvGrpSpPr>
          <p:cNvPr id="36" name="Grupo 35"/>
          <p:cNvGrpSpPr/>
          <p:nvPr/>
        </p:nvGrpSpPr>
        <p:grpSpPr>
          <a:xfrm>
            <a:off x="5820241" y="2907901"/>
            <a:ext cx="2693825" cy="2085638"/>
            <a:chOff x="3873876" y="2891363"/>
            <a:chExt cx="2693825" cy="2085638"/>
          </a:xfrm>
        </p:grpSpPr>
        <p:sp>
          <p:nvSpPr>
            <p:cNvPr id="37" name="Retângulo de cantos arredondados 36"/>
            <p:cNvSpPr/>
            <p:nvPr/>
          </p:nvSpPr>
          <p:spPr bwMode="auto">
            <a:xfrm>
              <a:off x="5234579" y="2891363"/>
              <a:ext cx="299718" cy="1071153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38" name="Grupo 37"/>
            <p:cNvGrpSpPr/>
            <p:nvPr/>
          </p:nvGrpSpPr>
          <p:grpSpPr>
            <a:xfrm>
              <a:off x="3873876" y="3612827"/>
              <a:ext cx="2693825" cy="1364174"/>
              <a:chOff x="8641181" y="-837377"/>
              <a:chExt cx="2693825" cy="1364174"/>
            </a:xfrm>
          </p:grpSpPr>
          <p:sp>
            <p:nvSpPr>
              <p:cNvPr id="39" name="CaixaDeTexto 38"/>
              <p:cNvSpPr txBox="1"/>
              <p:nvPr/>
            </p:nvSpPr>
            <p:spPr>
              <a:xfrm>
                <a:off x="8641181" y="231331"/>
                <a:ext cx="2693825" cy="29546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chemeClr val="tx1"/>
                    </a:solidFill>
                  </a:rPr>
                  <a:t>Numero </a:t>
                </a:r>
                <a:r>
                  <a:rPr lang="pt-BR" sz="1200" dirty="0" smtClean="0">
                    <a:solidFill>
                      <a:schemeClr val="tx1"/>
                    </a:solidFill>
                  </a:rPr>
                  <a:t>de </a:t>
                </a:r>
                <a:r>
                  <a:rPr lang="pt-BR" sz="1200" dirty="0" smtClean="0">
                    <a:solidFill>
                      <a:schemeClr val="tx1"/>
                    </a:solidFill>
                  </a:rPr>
                  <a:t> la </a:t>
                </a:r>
                <a:r>
                  <a:rPr lang="pt-BR" sz="1200" dirty="0" err="1" smtClean="0">
                    <a:solidFill>
                      <a:schemeClr val="tx1"/>
                    </a:solidFill>
                  </a:rPr>
                  <a:t>ocurrencia</a:t>
                </a:r>
                <a:endParaRPr lang="pt-B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Forma livre 39"/>
              <p:cNvSpPr/>
              <p:nvPr/>
            </p:nvSpPr>
            <p:spPr bwMode="auto">
              <a:xfrm>
                <a:off x="9431472" y="-837377"/>
                <a:ext cx="634998" cy="1068708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50286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  <p:grpSp>
        <p:nvGrpSpPr>
          <p:cNvPr id="41" name="Grupo 40"/>
          <p:cNvGrpSpPr/>
          <p:nvPr/>
        </p:nvGrpSpPr>
        <p:grpSpPr>
          <a:xfrm>
            <a:off x="6133749" y="2947582"/>
            <a:ext cx="2693825" cy="2085638"/>
            <a:chOff x="3873876" y="2891363"/>
            <a:chExt cx="2693825" cy="2085638"/>
          </a:xfrm>
        </p:grpSpPr>
        <p:sp>
          <p:nvSpPr>
            <p:cNvPr id="42" name="Retângulo de cantos arredondados 41"/>
            <p:cNvSpPr/>
            <p:nvPr/>
          </p:nvSpPr>
          <p:spPr bwMode="auto">
            <a:xfrm>
              <a:off x="5234578" y="2891363"/>
              <a:ext cx="543559" cy="1071153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43" name="Grupo 42"/>
            <p:cNvGrpSpPr/>
            <p:nvPr/>
          </p:nvGrpSpPr>
          <p:grpSpPr>
            <a:xfrm>
              <a:off x="3873876" y="3612827"/>
              <a:ext cx="2693825" cy="1364174"/>
              <a:chOff x="8641181" y="-837377"/>
              <a:chExt cx="2693825" cy="1364174"/>
            </a:xfrm>
          </p:grpSpPr>
          <p:sp>
            <p:nvSpPr>
              <p:cNvPr id="44" name="CaixaDeTexto 43"/>
              <p:cNvSpPr txBox="1"/>
              <p:nvPr/>
            </p:nvSpPr>
            <p:spPr>
              <a:xfrm>
                <a:off x="8641181" y="231331"/>
                <a:ext cx="2693825" cy="29546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 smtClean="0">
                    <a:solidFill>
                      <a:schemeClr val="tx1"/>
                    </a:solidFill>
                  </a:rPr>
                  <a:t>Tiempo hasta la última ocurrencia</a:t>
                </a:r>
                <a:endParaRPr lang="es-E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Forma livre 44"/>
              <p:cNvSpPr/>
              <p:nvPr/>
            </p:nvSpPr>
            <p:spPr bwMode="auto">
              <a:xfrm>
                <a:off x="9431472" y="-837377"/>
                <a:ext cx="634998" cy="1068708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50286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aton_Template">
  <a:themeElements>
    <a:clrScheme name="photo_template_june2008 1">
      <a:dk1>
        <a:srgbClr val="000000"/>
      </a:dk1>
      <a:lt1>
        <a:srgbClr val="FFFFFF"/>
      </a:lt1>
      <a:dk2>
        <a:srgbClr val="0067CD"/>
      </a:dk2>
      <a:lt2>
        <a:srgbClr val="800080"/>
      </a:lt2>
      <a:accent1>
        <a:srgbClr val="00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E70000"/>
      </a:accent6>
      <a:hlink>
        <a:srgbClr val="FF9900"/>
      </a:hlink>
      <a:folHlink>
        <a:srgbClr val="FFFF00"/>
      </a:folHlink>
    </a:clrScheme>
    <a:fontScheme name="photo_template_june20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hoto_template_june2008 1">
        <a:dk1>
          <a:srgbClr val="000000"/>
        </a:dk1>
        <a:lt1>
          <a:srgbClr val="FFFFFF"/>
        </a:lt1>
        <a:dk2>
          <a:srgbClr val="0067CD"/>
        </a:dk2>
        <a:lt2>
          <a:srgbClr val="800080"/>
        </a:lt2>
        <a:accent1>
          <a:srgbClr val="00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E70000"/>
        </a:accent6>
        <a:hlink>
          <a:srgbClr val="FF99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Eaton_Template</Template>
  <TotalTime>6730</TotalTime>
  <Words>144</Words>
  <Application>Microsoft Office PowerPoint</Application>
  <PresentationFormat>Apresentação na tela (4:3)</PresentationFormat>
  <Paragraphs>56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25" baseType="lpstr">
      <vt:lpstr>Eaton_Template</vt:lpstr>
      <vt:lpstr>ServiceRanger Códigos de Fallas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ServiceRanger ServiceRanger4 – Código de Falhas</vt:lpstr>
      <vt:lpstr>Apresentação do PowerPoint</vt:lpstr>
    </vt:vector>
  </TitlesOfParts>
  <Company>Eaton Corp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Daimler – Eaton Portoflio</dc:title>
  <dc:creator>Bak, Michal</dc:creator>
  <cp:lastModifiedBy>Sanches, Francisco P</cp:lastModifiedBy>
  <cp:revision>482</cp:revision>
  <cp:lastPrinted>2014-05-28T18:46:13Z</cp:lastPrinted>
  <dcterms:created xsi:type="dcterms:W3CDTF">2013-06-03T16:31:52Z</dcterms:created>
  <dcterms:modified xsi:type="dcterms:W3CDTF">2016-05-22T16:39:17Z</dcterms:modified>
</cp:coreProperties>
</file>