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20"/>
  </p:notesMasterIdLst>
  <p:sldIdLst>
    <p:sldId id="256" r:id="rId2"/>
    <p:sldId id="311" r:id="rId3"/>
    <p:sldId id="312" r:id="rId4"/>
    <p:sldId id="313" r:id="rId5"/>
    <p:sldId id="314" r:id="rId6"/>
    <p:sldId id="317" r:id="rId7"/>
    <p:sldId id="316" r:id="rId8"/>
    <p:sldId id="315" r:id="rId9"/>
    <p:sldId id="327" r:id="rId10"/>
    <p:sldId id="318" r:id="rId11"/>
    <p:sldId id="319" r:id="rId12"/>
    <p:sldId id="322" r:id="rId13"/>
    <p:sldId id="323" r:id="rId14"/>
    <p:sldId id="320" r:id="rId15"/>
    <p:sldId id="321" r:id="rId16"/>
    <p:sldId id="324" r:id="rId17"/>
    <p:sldId id="325" r:id="rId18"/>
    <p:sldId id="257" r:id="rId19"/>
  </p:sldIdLst>
  <p:sldSz cx="9144000" cy="6858000" type="screen4x3"/>
  <p:notesSz cx="6797675" cy="9856788"/>
  <p:defaultTextStyle>
    <a:defPPr>
      <a:defRPr lang="en-US"/>
    </a:defPPr>
    <a:lvl1pPr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B"/>
    <a:srgbClr val="139D5B"/>
    <a:srgbClr val="669900"/>
    <a:srgbClr val="66FF33"/>
    <a:srgbClr val="3467CD"/>
    <a:srgbClr val="FF9900"/>
    <a:srgbClr val="0067C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-13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4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5038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81975"/>
            <a:ext cx="5438140" cy="4435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4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fld id="{E92DF921-F183-404A-B253-23E4745AA69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066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38200" y="3200400"/>
            <a:ext cx="7924800" cy="11430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83138"/>
            <a:ext cx="6024563" cy="1027112"/>
          </a:xfrm>
        </p:spPr>
        <p:txBody>
          <a:bodyPr/>
          <a:lstStyle>
            <a:lvl1pPr marL="0" indent="0">
              <a:buFontTx/>
              <a:buNone/>
              <a:defRPr sz="1600">
                <a:solidFill>
                  <a:srgbClr val="0067C6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657600" y="6538913"/>
            <a:ext cx="2005013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Char char="©"/>
            </a:pPr>
            <a:r>
              <a:rPr lang="en-US" sz="700">
                <a:solidFill>
                  <a:schemeClr val="tx1"/>
                </a:solidFill>
              </a:rPr>
              <a:t> 2010 Eaton Corporation. All rights reserved</a:t>
            </a:r>
            <a:r>
              <a:rPr lang="en-US" sz="700"/>
              <a:t>.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81000" y="0"/>
            <a:ext cx="8763000" cy="3200400"/>
          </a:xfrm>
          <a:prstGeom prst="rect">
            <a:avLst/>
          </a:prstGeom>
          <a:noFill/>
          <a:ln w="3175" algn="ctr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5131" name="Picture 11" descr="eaton_signature_col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115050"/>
            <a:ext cx="16764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866158"/>
      </p:ext>
    </p:extLst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0"/>
            <a:ext cx="19812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0"/>
            <a:ext cx="57912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32233"/>
      </p:ext>
    </p:extLst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 err="1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>
                <a:solidFill>
                  <a:schemeClr val="tx1"/>
                </a:solidFill>
                <a:latin typeface="Calibri" panose="020F0502020204030204" pitchFamily="34" charset="0"/>
              </a:rPr>
              <a:t>Utilizando o ServiceRanger4</a:t>
            </a:r>
            <a:endParaRPr lang="en-US" sz="2400" dirty="0" smtClean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0392" y="260648"/>
            <a:ext cx="689935" cy="125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435840"/>
      </p:ext>
    </p:extLst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4087043"/>
      </p:ext>
    </p:extLst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9788" y="1552575"/>
            <a:ext cx="3884612" cy="469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552575"/>
            <a:ext cx="3886200" cy="469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133026"/>
      </p:ext>
    </p:extLst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42909"/>
      </p:ext>
    </p:extLst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620828"/>
      </p:ext>
    </p:extLst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5946249"/>
      </p:ext>
    </p:extLst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4236293"/>
      </p:ext>
    </p:extLst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4620868"/>
      </p:ext>
    </p:extLst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9788" y="1552575"/>
            <a:ext cx="7923212" cy="469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0" y="1133475"/>
            <a:ext cx="7668344" cy="0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0"/>
            <a:ext cx="79248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6781800" y="64770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</a:pPr>
            <a:fld id="{74569447-C50D-4FA4-B3D2-B8CD35DB7931}" type="slidenum">
              <a:rPr lang="en-US" sz="1000">
                <a:solidFill>
                  <a:srgbClr val="FFFFFF"/>
                </a:solidFill>
              </a:rPr>
              <a:pPr eaLnBrk="0" hangingPunct="0">
                <a:lnSpc>
                  <a:spcPct val="100000"/>
                </a:lnSpc>
                <a:spcBef>
                  <a:spcPct val="0"/>
                </a:spcBef>
                <a:buClrTx/>
              </a:pPr>
              <a:t>‹nº›</a:t>
            </a:fld>
            <a:endParaRPr lang="en-US" sz="1000">
              <a:solidFill>
                <a:srgbClr val="FFFFFF"/>
              </a:solidFill>
            </a:endParaRPr>
          </a:p>
        </p:txBody>
      </p:sp>
      <p:sp>
        <p:nvSpPr>
          <p:cNvPr id="4131" name="Rectangle 35"/>
          <p:cNvSpPr>
            <a:spLocks noChangeArrowheads="1"/>
          </p:cNvSpPr>
          <p:nvPr/>
        </p:nvSpPr>
        <p:spPr bwMode="auto">
          <a:xfrm>
            <a:off x="6705600" y="65532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lnSpc>
                <a:spcPct val="100000"/>
              </a:lnSpc>
              <a:spcBef>
                <a:spcPct val="0"/>
              </a:spcBef>
              <a:buClrTx/>
            </a:pPr>
            <a:fld id="{E2CC02BF-EA84-47D5-BA91-035F77F371FA}" type="slidenum">
              <a:rPr lang="en-US" sz="900">
                <a:solidFill>
                  <a:srgbClr val="0C86F4"/>
                </a:solidFill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</a:pPr>
              <a:t>‹nº›</a:t>
            </a:fld>
            <a:endParaRPr lang="en-US" sz="900">
              <a:solidFill>
                <a:srgbClr val="0C86F4"/>
              </a:solidFill>
            </a:endParaRPr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3657600" y="6538913"/>
            <a:ext cx="2005013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Char char="©"/>
            </a:pPr>
            <a:r>
              <a:rPr lang="en-US" sz="700">
                <a:solidFill>
                  <a:schemeClr val="tx1"/>
                </a:solidFill>
              </a:rPr>
              <a:t> 2009 Eaton Corporation. All rights reserved</a:t>
            </a:r>
            <a:r>
              <a:rPr lang="en-US" sz="700"/>
              <a:t>.</a:t>
            </a:r>
          </a:p>
        </p:txBody>
      </p:sp>
      <p:pic>
        <p:nvPicPr>
          <p:cNvPr id="4133" name="Picture 37" descr="eaton_signature_colo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363" y="6370638"/>
            <a:ext cx="1143000" cy="44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 dir="d"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800">
          <a:solidFill>
            <a:srgbClr val="29292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400">
          <a:solidFill>
            <a:srgbClr val="292929"/>
          </a:solidFill>
          <a:latin typeface="+mn-lt"/>
        </a:defRPr>
      </a:lvl2pPr>
      <a:lvl3pPr marL="11430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000">
          <a:solidFill>
            <a:srgbClr val="29292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67C6"/>
        </a:buClr>
        <a:buChar char="•"/>
        <a:defRPr sz="2000">
          <a:solidFill>
            <a:srgbClr val="29292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3438128"/>
            <a:ext cx="7924800" cy="1143000"/>
          </a:xfrm>
        </p:spPr>
        <p:txBody>
          <a:bodyPr/>
          <a:lstStyle/>
          <a:p>
            <a:r>
              <a:rPr lang="pt-BR" b="1" dirty="0" smtClean="0">
                <a:latin typeface="Calibri Light" panose="020F0302020204030204" pitchFamily="34" charset="0"/>
              </a:rPr>
              <a:t>ServiceRanger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Informes de </a:t>
            </a:r>
            <a:r>
              <a:rPr lang="pt-BR" sz="20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Servicio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Outubro / 2015</a:t>
            </a:r>
          </a:p>
          <a:p>
            <a:r>
              <a:rPr lang="pt-BR" dirty="0" smtClean="0"/>
              <a:t>Francisco Peres Sanches</a:t>
            </a:r>
            <a:endParaRPr lang="en-US" dirty="0"/>
          </a:p>
        </p:txBody>
      </p:sp>
      <p:pic>
        <p:nvPicPr>
          <p:cNvPr id="49159" name="Picture 7" descr="Eaton PBW Fl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" t="19516" b="8365"/>
          <a:stretch>
            <a:fillRect/>
          </a:stretch>
        </p:blipFill>
        <p:spPr bwMode="auto">
          <a:xfrm>
            <a:off x="381000" y="0"/>
            <a:ext cx="8763000" cy="32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Relatórios de Serviço</a:t>
            </a:r>
            <a:endParaRPr lang="en-US" sz="2400" dirty="0" smtClean="0"/>
          </a:p>
        </p:txBody>
      </p:sp>
      <p:sp>
        <p:nvSpPr>
          <p:cNvPr id="3" name="CaixaDeTexto 2"/>
          <p:cNvSpPr txBox="1"/>
          <p:nvPr/>
        </p:nvSpPr>
        <p:spPr>
          <a:xfrm>
            <a:off x="457200" y="1544128"/>
            <a:ext cx="2206053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Estado de um </a:t>
            </a:r>
            <a:r>
              <a:rPr lang="pt-BR" dirty="0" smtClean="0">
                <a:solidFill>
                  <a:schemeClr val="tx1"/>
                </a:solidFill>
              </a:rPr>
              <a:t>Informe</a:t>
            </a:r>
            <a:endParaRPr lang="pt-BR" dirty="0">
              <a:solidFill>
                <a:schemeClr val="tx1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1004" y="1273834"/>
            <a:ext cx="5719313" cy="4727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5494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Relatórios de Serviço</a:t>
            </a:r>
            <a:endParaRPr lang="en-US" sz="2400" dirty="0" smtClean="0"/>
          </a:p>
        </p:txBody>
      </p:sp>
      <p:sp>
        <p:nvSpPr>
          <p:cNvPr id="3" name="CaixaDeTexto 2"/>
          <p:cNvSpPr txBox="1"/>
          <p:nvPr/>
        </p:nvSpPr>
        <p:spPr>
          <a:xfrm>
            <a:off x="457200" y="1544128"/>
            <a:ext cx="2260555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tx1"/>
                </a:solidFill>
              </a:rPr>
              <a:t>Barra de Herramientas</a:t>
            </a:r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2960" y="2411712"/>
            <a:ext cx="5715000" cy="263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63891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Relatórios de Serviço</a:t>
            </a:r>
            <a:endParaRPr lang="en-US" sz="2400" dirty="0" smtClean="0"/>
          </a:p>
        </p:txBody>
      </p:sp>
      <p:sp>
        <p:nvSpPr>
          <p:cNvPr id="3" name="CaixaDeTexto 2"/>
          <p:cNvSpPr txBox="1"/>
          <p:nvPr/>
        </p:nvSpPr>
        <p:spPr>
          <a:xfrm>
            <a:off x="457200" y="1544128"/>
            <a:ext cx="2353529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tx1"/>
                </a:solidFill>
              </a:rPr>
              <a:t>Imprimiendo un Informe</a:t>
            </a:r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58628" y="1475117"/>
            <a:ext cx="4470640" cy="4999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2518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Relatórios de Serviço</a:t>
            </a:r>
            <a:endParaRPr lang="en-US" sz="2400" dirty="0" smtClean="0"/>
          </a:p>
        </p:txBody>
      </p:sp>
      <p:sp>
        <p:nvSpPr>
          <p:cNvPr id="3" name="CaixaDeTexto 2"/>
          <p:cNvSpPr txBox="1"/>
          <p:nvPr/>
        </p:nvSpPr>
        <p:spPr>
          <a:xfrm>
            <a:off x="457200" y="1544128"/>
            <a:ext cx="2273379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tx1"/>
                </a:solidFill>
              </a:rPr>
              <a:t>Exportando un Informe</a:t>
            </a:r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63406" y="1575354"/>
            <a:ext cx="4876082" cy="4811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34791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Relatórios de Serviço</a:t>
            </a:r>
            <a:endParaRPr lang="en-US" sz="2400" dirty="0" smtClean="0"/>
          </a:p>
        </p:txBody>
      </p:sp>
      <p:sp>
        <p:nvSpPr>
          <p:cNvPr id="3" name="CaixaDeTexto 2"/>
          <p:cNvSpPr txBox="1"/>
          <p:nvPr/>
        </p:nvSpPr>
        <p:spPr>
          <a:xfrm>
            <a:off x="457200" y="1544128"/>
            <a:ext cx="2861681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Iniciando um Novo Relatório</a:t>
            </a:r>
            <a:endParaRPr lang="pt-BR" dirty="0">
              <a:solidFill>
                <a:schemeClr val="tx1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368" y="3022533"/>
            <a:ext cx="8067263" cy="812933"/>
          </a:xfrm>
          <a:prstGeom prst="rect">
            <a:avLst/>
          </a:prstGeom>
        </p:spPr>
      </p:pic>
      <p:grpSp>
        <p:nvGrpSpPr>
          <p:cNvPr id="6" name="Grupo 5"/>
          <p:cNvGrpSpPr/>
          <p:nvPr/>
        </p:nvGrpSpPr>
        <p:grpSpPr>
          <a:xfrm>
            <a:off x="3268026" y="3338421"/>
            <a:ext cx="4418110" cy="2724255"/>
            <a:chOff x="5183090" y="2846716"/>
            <a:chExt cx="4418110" cy="2724255"/>
          </a:xfrm>
        </p:grpSpPr>
        <p:sp>
          <p:nvSpPr>
            <p:cNvPr id="8" name="Retângulo de cantos arredondados 7"/>
            <p:cNvSpPr/>
            <p:nvPr/>
          </p:nvSpPr>
          <p:spPr bwMode="auto">
            <a:xfrm>
              <a:off x="8100202" y="2846716"/>
              <a:ext cx="1500998" cy="465827"/>
            </a:xfrm>
            <a:prstGeom prst="roundRect">
              <a:avLst>
                <a:gd name="adj" fmla="val 5762"/>
              </a:avLst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CaixaDeTexto 8"/>
            <p:cNvSpPr txBox="1"/>
            <p:nvPr/>
          </p:nvSpPr>
          <p:spPr>
            <a:xfrm>
              <a:off x="5183090" y="4666108"/>
              <a:ext cx="2034880" cy="904863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ES" sz="1200" dirty="0" smtClean="0">
                  <a:solidFill>
                    <a:schemeClr val="tx1"/>
                  </a:solidFill>
                </a:rPr>
                <a:t>Haga clic en “Service </a:t>
              </a:r>
              <a:r>
                <a:rPr lang="es-ES" sz="1200" dirty="0" err="1" smtClean="0">
                  <a:solidFill>
                    <a:schemeClr val="tx1"/>
                  </a:solidFill>
                </a:rPr>
                <a:t>Activity</a:t>
              </a:r>
              <a:r>
                <a:rPr lang="es-ES" sz="1200" dirty="0" smtClean="0">
                  <a:solidFill>
                    <a:schemeClr val="tx1"/>
                  </a:solidFill>
                </a:rPr>
                <a:t> </a:t>
              </a:r>
              <a:r>
                <a:rPr lang="es-ES" sz="1200" dirty="0" err="1" smtClean="0">
                  <a:solidFill>
                    <a:schemeClr val="tx1"/>
                  </a:solidFill>
                </a:rPr>
                <a:t>Report</a:t>
              </a:r>
              <a:r>
                <a:rPr lang="es-ES" sz="1200" dirty="0" smtClean="0">
                  <a:solidFill>
                    <a:schemeClr val="tx1"/>
                  </a:solidFill>
                </a:rPr>
                <a:t>” en cualquier lugar do programa !</a:t>
              </a:r>
              <a:endParaRPr lang="es-ES" sz="1200" dirty="0">
                <a:solidFill>
                  <a:schemeClr val="tx1"/>
                </a:solidFill>
              </a:endParaRPr>
            </a:p>
          </p:txBody>
        </p:sp>
        <p:sp>
          <p:nvSpPr>
            <p:cNvPr id="10" name="Forma livre 9"/>
            <p:cNvSpPr/>
            <p:nvPr/>
          </p:nvSpPr>
          <p:spPr bwMode="auto">
            <a:xfrm>
              <a:off x="6616461" y="3068128"/>
              <a:ext cx="1481360" cy="1641895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739599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Relatórios de Serviço</a:t>
            </a:r>
            <a:endParaRPr lang="en-US" sz="2400" dirty="0" smtClean="0"/>
          </a:p>
        </p:txBody>
      </p:sp>
      <p:sp>
        <p:nvSpPr>
          <p:cNvPr id="3" name="CaixaDeTexto 2"/>
          <p:cNvSpPr txBox="1"/>
          <p:nvPr/>
        </p:nvSpPr>
        <p:spPr>
          <a:xfrm>
            <a:off x="457200" y="1544128"/>
            <a:ext cx="2861681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Iniciando um Novo Relatório</a:t>
            </a:r>
            <a:endParaRPr lang="pt-BR" dirty="0">
              <a:solidFill>
                <a:schemeClr val="tx1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5961" y="1664894"/>
            <a:ext cx="4218801" cy="4332034"/>
          </a:xfrm>
          <a:prstGeom prst="rect">
            <a:avLst/>
          </a:prstGeom>
        </p:spPr>
      </p:pic>
      <p:grpSp>
        <p:nvGrpSpPr>
          <p:cNvPr id="11" name="Grupo 10"/>
          <p:cNvGrpSpPr/>
          <p:nvPr/>
        </p:nvGrpSpPr>
        <p:grpSpPr>
          <a:xfrm>
            <a:off x="921642" y="4338304"/>
            <a:ext cx="5530916" cy="1588042"/>
            <a:chOff x="5312487" y="4070886"/>
            <a:chExt cx="5530916" cy="1588042"/>
          </a:xfrm>
        </p:grpSpPr>
        <p:sp>
          <p:nvSpPr>
            <p:cNvPr id="12" name="Retângulo de cantos arredondados 11"/>
            <p:cNvSpPr/>
            <p:nvPr/>
          </p:nvSpPr>
          <p:spPr bwMode="auto">
            <a:xfrm>
              <a:off x="9074987" y="5193101"/>
              <a:ext cx="1768416" cy="465827"/>
            </a:xfrm>
            <a:prstGeom prst="roundRect">
              <a:avLst>
                <a:gd name="adj" fmla="val 5762"/>
              </a:avLst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CaixaDeTexto 12"/>
            <p:cNvSpPr txBox="1"/>
            <p:nvPr/>
          </p:nvSpPr>
          <p:spPr>
            <a:xfrm>
              <a:off x="5312487" y="4070886"/>
              <a:ext cx="2034880" cy="701731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ES" sz="1200" dirty="0" smtClean="0">
                  <a:solidFill>
                    <a:schemeClr val="tx1"/>
                  </a:solidFill>
                </a:rPr>
                <a:t>Haga clic en “</a:t>
              </a:r>
              <a:r>
                <a:rPr lang="es-ES" sz="1200" dirty="0" err="1" smtClean="0">
                  <a:solidFill>
                    <a:schemeClr val="tx1"/>
                  </a:solidFill>
                </a:rPr>
                <a:t>Start</a:t>
              </a:r>
              <a:r>
                <a:rPr lang="es-ES" sz="1200" dirty="0" smtClean="0">
                  <a:solidFill>
                    <a:schemeClr val="tx1"/>
                  </a:solidFill>
                </a:rPr>
                <a:t> </a:t>
              </a:r>
              <a:r>
                <a:rPr lang="es-ES" sz="1200" dirty="0" err="1" smtClean="0">
                  <a:solidFill>
                    <a:schemeClr val="tx1"/>
                  </a:solidFill>
                </a:rPr>
                <a:t>Report</a:t>
              </a:r>
              <a:r>
                <a:rPr lang="es-ES" sz="1200" dirty="0" smtClean="0">
                  <a:solidFill>
                    <a:schemeClr val="tx1"/>
                  </a:solidFill>
                </a:rPr>
                <a:t>” para iniciar la generación del mismo !</a:t>
              </a:r>
              <a:endParaRPr lang="es-ES" sz="1200" dirty="0">
                <a:solidFill>
                  <a:schemeClr val="tx1"/>
                </a:solidFill>
              </a:endParaRPr>
            </a:p>
          </p:txBody>
        </p:sp>
        <p:sp>
          <p:nvSpPr>
            <p:cNvPr id="14" name="Forma livre 13"/>
            <p:cNvSpPr/>
            <p:nvPr/>
          </p:nvSpPr>
          <p:spPr bwMode="auto">
            <a:xfrm flipV="1">
              <a:off x="6616460" y="4710022"/>
              <a:ext cx="2544793" cy="750499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73127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51594" y="1865162"/>
            <a:ext cx="5715000" cy="4552950"/>
          </a:xfrm>
          <a:prstGeom prst="rect">
            <a:avLst/>
          </a:prstGeom>
        </p:spPr>
      </p:pic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Relatórios de Serviço</a:t>
            </a:r>
            <a:endParaRPr lang="en-US" sz="2400" dirty="0" smtClean="0"/>
          </a:p>
        </p:txBody>
      </p:sp>
      <p:sp>
        <p:nvSpPr>
          <p:cNvPr id="3" name="CaixaDeTexto 2"/>
          <p:cNvSpPr txBox="1"/>
          <p:nvPr/>
        </p:nvSpPr>
        <p:spPr>
          <a:xfrm>
            <a:off x="457200" y="1544128"/>
            <a:ext cx="4245073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tx1"/>
                </a:solidFill>
              </a:rPr>
              <a:t>Reanude tras una interrupción en el informe</a:t>
            </a:r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1524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Relatórios de Serviço</a:t>
            </a:r>
            <a:endParaRPr lang="en-US" sz="2400" dirty="0" smtClean="0"/>
          </a:p>
        </p:txBody>
      </p:sp>
      <p:sp>
        <p:nvSpPr>
          <p:cNvPr id="3" name="CaixaDeTexto 2"/>
          <p:cNvSpPr txBox="1"/>
          <p:nvPr/>
        </p:nvSpPr>
        <p:spPr>
          <a:xfrm>
            <a:off x="457200" y="1544128"/>
            <a:ext cx="3609771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tx1"/>
                </a:solidFill>
              </a:rPr>
              <a:t>Visualización de un informe guardado</a:t>
            </a:r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76445" y="1990114"/>
            <a:ext cx="5272896" cy="4271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89946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924800" cy="1096963"/>
          </a:xfrm>
        </p:spPr>
        <p:txBody>
          <a:bodyPr/>
          <a:lstStyle/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67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0181" name="Picture 5" descr="eaton_signature_white on bl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438400"/>
            <a:ext cx="4089400" cy="172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Relatórios de Serviço</a:t>
            </a:r>
            <a:endParaRPr lang="en-US" sz="2400" dirty="0" smtClean="0"/>
          </a:p>
        </p:txBody>
      </p:sp>
      <p:cxnSp>
        <p:nvCxnSpPr>
          <p:cNvPr id="10" name="Conector reto 9"/>
          <p:cNvCxnSpPr/>
          <p:nvPr/>
        </p:nvCxnSpPr>
        <p:spPr bwMode="auto">
          <a:xfrm>
            <a:off x="435429" y="2638697"/>
            <a:ext cx="0" cy="437316"/>
          </a:xfrm>
          <a:prstGeom prst="line">
            <a:avLst/>
          </a:prstGeom>
          <a:ln/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Conector de seta reta 10"/>
          <p:cNvCxnSpPr/>
          <p:nvPr/>
        </p:nvCxnSpPr>
        <p:spPr bwMode="auto">
          <a:xfrm>
            <a:off x="435429" y="3076013"/>
            <a:ext cx="373048" cy="0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" name="CaixaDeTexto 50"/>
          <p:cNvSpPr txBox="1"/>
          <p:nvPr/>
        </p:nvSpPr>
        <p:spPr>
          <a:xfrm>
            <a:off x="268909" y="5057172"/>
            <a:ext cx="2034880" cy="27975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tx1"/>
                </a:solidFill>
              </a:rPr>
              <a:t>Informes Existentes</a:t>
            </a:r>
            <a:endParaRPr lang="es-ES" sz="1200" dirty="0">
              <a:solidFill>
                <a:schemeClr val="tx1"/>
              </a:solidFill>
            </a:endParaRPr>
          </a:p>
        </p:txBody>
      </p:sp>
      <p:sp>
        <p:nvSpPr>
          <p:cNvPr id="14" name="Retângulo de cantos arredondados 13"/>
          <p:cNvSpPr/>
          <p:nvPr/>
        </p:nvSpPr>
        <p:spPr bwMode="auto">
          <a:xfrm>
            <a:off x="200297" y="2220686"/>
            <a:ext cx="844732" cy="418011"/>
          </a:xfrm>
          <a:prstGeom prst="round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Go To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521" y="2876023"/>
            <a:ext cx="1498800" cy="359758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9600" y="1717200"/>
            <a:ext cx="5583600" cy="1916741"/>
          </a:xfrm>
          <a:prstGeom prst="rect">
            <a:avLst/>
          </a:prstGeom>
        </p:spPr>
      </p:pic>
      <p:sp>
        <p:nvSpPr>
          <p:cNvPr id="17" name="Forma livre 16"/>
          <p:cNvSpPr/>
          <p:nvPr/>
        </p:nvSpPr>
        <p:spPr bwMode="auto">
          <a:xfrm>
            <a:off x="2090043" y="3493698"/>
            <a:ext cx="705407" cy="1623859"/>
          </a:xfrm>
          <a:custGeom>
            <a:avLst/>
            <a:gdLst>
              <a:gd name="connsiteX0" fmla="*/ 0 w 1158240"/>
              <a:gd name="connsiteY0" fmla="*/ 513805 h 513805"/>
              <a:gd name="connsiteX1" fmla="*/ 278674 w 1158240"/>
              <a:gd name="connsiteY1" fmla="*/ 95794 h 513805"/>
              <a:gd name="connsiteX2" fmla="*/ 1158240 w 1158240"/>
              <a:gd name="connsiteY2" fmla="*/ 0 h 513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8240" h="513805">
                <a:moveTo>
                  <a:pt x="0" y="513805"/>
                </a:moveTo>
                <a:cubicBezTo>
                  <a:pt x="42817" y="347616"/>
                  <a:pt x="85634" y="181428"/>
                  <a:pt x="278674" y="95794"/>
                </a:cubicBezTo>
                <a:cubicBezTo>
                  <a:pt x="471714" y="10160"/>
                  <a:pt x="814977" y="5080"/>
                  <a:pt x="1158240" y="0"/>
                </a:cubicBezTo>
              </a:path>
            </a:pathLst>
          </a:custGeom>
          <a:ln>
            <a:tailEnd type="triangle" w="lg" len="lg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48278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Relatórios de Serviço</a:t>
            </a:r>
            <a:endParaRPr lang="en-US" sz="2400" dirty="0" smtClean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9600" y="1717200"/>
            <a:ext cx="5583600" cy="1916741"/>
          </a:xfrm>
          <a:prstGeom prst="rect">
            <a:avLst/>
          </a:prstGeom>
        </p:spPr>
      </p:pic>
      <p:sp>
        <p:nvSpPr>
          <p:cNvPr id="18" name="CaixaDeTexto 17"/>
          <p:cNvSpPr txBox="1"/>
          <p:nvPr/>
        </p:nvSpPr>
        <p:spPr>
          <a:xfrm>
            <a:off x="2828079" y="5106055"/>
            <a:ext cx="2034880" cy="49859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tx1"/>
                </a:solidFill>
              </a:rPr>
              <a:t>Seleccione un de los Informes</a:t>
            </a:r>
            <a:endParaRPr lang="es-ES" sz="1200" dirty="0">
              <a:solidFill>
                <a:schemeClr val="tx1"/>
              </a:solidFill>
            </a:endParaRPr>
          </a:p>
        </p:txBody>
      </p:sp>
      <p:sp>
        <p:nvSpPr>
          <p:cNvPr id="19" name="Forma livre 18"/>
          <p:cNvSpPr/>
          <p:nvPr/>
        </p:nvSpPr>
        <p:spPr bwMode="auto">
          <a:xfrm flipH="1">
            <a:off x="3683480" y="3131389"/>
            <a:ext cx="965734" cy="2035051"/>
          </a:xfrm>
          <a:custGeom>
            <a:avLst/>
            <a:gdLst>
              <a:gd name="connsiteX0" fmla="*/ 0 w 1158240"/>
              <a:gd name="connsiteY0" fmla="*/ 513805 h 513805"/>
              <a:gd name="connsiteX1" fmla="*/ 278674 w 1158240"/>
              <a:gd name="connsiteY1" fmla="*/ 95794 h 513805"/>
              <a:gd name="connsiteX2" fmla="*/ 1158240 w 1158240"/>
              <a:gd name="connsiteY2" fmla="*/ 0 h 513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8240" h="513805">
                <a:moveTo>
                  <a:pt x="0" y="513805"/>
                </a:moveTo>
                <a:cubicBezTo>
                  <a:pt x="42817" y="347616"/>
                  <a:pt x="85634" y="181428"/>
                  <a:pt x="278674" y="95794"/>
                </a:cubicBezTo>
                <a:cubicBezTo>
                  <a:pt x="471714" y="10160"/>
                  <a:pt x="814977" y="5080"/>
                  <a:pt x="1158240" y="0"/>
                </a:cubicBezTo>
              </a:path>
            </a:pathLst>
          </a:custGeom>
          <a:ln>
            <a:tailEnd type="triangle" w="lg" len="lg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0" name="Retângulo de cantos arredondados 19"/>
          <p:cNvSpPr/>
          <p:nvPr/>
        </p:nvSpPr>
        <p:spPr bwMode="auto">
          <a:xfrm>
            <a:off x="2518236" y="3010619"/>
            <a:ext cx="5528484" cy="181155"/>
          </a:xfrm>
          <a:prstGeom prst="roundRect">
            <a:avLst>
              <a:gd name="adj" fmla="val 5762"/>
            </a:avLst>
          </a:prstGeom>
          <a:solidFill>
            <a:srgbClr val="FFFF00">
              <a:alpha val="20000"/>
            </a:srgbClr>
          </a:solidFill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57695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Relatórios de Serviço</a:t>
            </a:r>
            <a:endParaRPr lang="en-US" sz="2400" dirty="0" smtClean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9600" y="1717200"/>
            <a:ext cx="5583600" cy="1916741"/>
          </a:xfrm>
          <a:prstGeom prst="rect">
            <a:avLst/>
          </a:prstGeom>
        </p:spPr>
      </p:pic>
      <p:sp>
        <p:nvSpPr>
          <p:cNvPr id="20" name="Retângulo de cantos arredondados 19"/>
          <p:cNvSpPr/>
          <p:nvPr/>
        </p:nvSpPr>
        <p:spPr bwMode="auto">
          <a:xfrm>
            <a:off x="2518236" y="3010619"/>
            <a:ext cx="5528484" cy="181155"/>
          </a:xfrm>
          <a:prstGeom prst="roundRect">
            <a:avLst>
              <a:gd name="adj" fmla="val 5762"/>
            </a:avLst>
          </a:prstGeom>
          <a:solidFill>
            <a:srgbClr val="FFFF00">
              <a:alpha val="20000"/>
            </a:srgbClr>
          </a:solidFill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5132290" y="4666108"/>
            <a:ext cx="2034880" cy="27975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tx1"/>
                </a:solidFill>
              </a:rPr>
              <a:t>Haga clic en  “View”</a:t>
            </a:r>
            <a:endParaRPr lang="es-ES" sz="1200" dirty="0">
              <a:solidFill>
                <a:schemeClr val="tx1"/>
              </a:solidFill>
            </a:endParaRPr>
          </a:p>
        </p:txBody>
      </p:sp>
      <p:sp>
        <p:nvSpPr>
          <p:cNvPr id="22" name="Forma livre 21"/>
          <p:cNvSpPr/>
          <p:nvPr/>
        </p:nvSpPr>
        <p:spPr bwMode="auto">
          <a:xfrm>
            <a:off x="7004224" y="3102634"/>
            <a:ext cx="705407" cy="1623859"/>
          </a:xfrm>
          <a:custGeom>
            <a:avLst/>
            <a:gdLst>
              <a:gd name="connsiteX0" fmla="*/ 0 w 1158240"/>
              <a:gd name="connsiteY0" fmla="*/ 513805 h 513805"/>
              <a:gd name="connsiteX1" fmla="*/ 278674 w 1158240"/>
              <a:gd name="connsiteY1" fmla="*/ 95794 h 513805"/>
              <a:gd name="connsiteX2" fmla="*/ 1158240 w 1158240"/>
              <a:gd name="connsiteY2" fmla="*/ 0 h 513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8240" h="513805">
                <a:moveTo>
                  <a:pt x="0" y="513805"/>
                </a:moveTo>
                <a:cubicBezTo>
                  <a:pt x="42817" y="347616"/>
                  <a:pt x="85634" y="181428"/>
                  <a:pt x="278674" y="95794"/>
                </a:cubicBezTo>
                <a:cubicBezTo>
                  <a:pt x="471714" y="10160"/>
                  <a:pt x="814977" y="5080"/>
                  <a:pt x="1158240" y="0"/>
                </a:cubicBezTo>
              </a:path>
            </a:pathLst>
          </a:custGeom>
          <a:ln>
            <a:tailEnd type="triangle" w="lg" len="lg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843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Relatórios de Serviço</a:t>
            </a:r>
            <a:endParaRPr lang="en-US" sz="2400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0785" y="1819669"/>
            <a:ext cx="5495012" cy="4510110"/>
          </a:xfrm>
          <a:prstGeom prst="rect">
            <a:avLst/>
          </a:prstGeom>
        </p:spPr>
      </p:pic>
      <p:sp>
        <p:nvSpPr>
          <p:cNvPr id="13" name="CaixaDeTexto 12"/>
          <p:cNvSpPr txBox="1"/>
          <p:nvPr/>
        </p:nvSpPr>
        <p:spPr>
          <a:xfrm>
            <a:off x="457200" y="1544128"/>
            <a:ext cx="1838965" cy="342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tx1"/>
                </a:solidFill>
              </a:rPr>
              <a:t>Filtrando Informes</a:t>
            </a:r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74734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Relatórios de Serviço</a:t>
            </a:r>
            <a:endParaRPr lang="en-US" sz="2400" dirty="0" smtClean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5954" y="1842278"/>
            <a:ext cx="7062158" cy="3548734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457200" y="1544128"/>
            <a:ext cx="2953053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tx1"/>
                </a:solidFill>
              </a:rPr>
              <a:t>Filtrando resultados similares</a:t>
            </a:r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54019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Relatórios de Serviço</a:t>
            </a:r>
            <a:endParaRPr lang="en-US" sz="2400" dirty="0" smtClean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679" y="2012381"/>
            <a:ext cx="6126469" cy="4127200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457200" y="1544128"/>
            <a:ext cx="1939955" cy="342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tx1"/>
                </a:solidFill>
              </a:rPr>
              <a:t>Filtro por Categoría</a:t>
            </a:r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74680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Relatórios de Serviço</a:t>
            </a:r>
            <a:endParaRPr lang="en-US" sz="2400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9600" y="1717200"/>
            <a:ext cx="5747830" cy="4320000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457200" y="1544128"/>
            <a:ext cx="1989647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tx1"/>
                </a:solidFill>
              </a:rPr>
              <a:t>Formato do Informe</a:t>
            </a:r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81724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Relatórios de Serviço</a:t>
            </a:r>
            <a:endParaRPr lang="en-US" sz="2400" dirty="0" smtClean="0"/>
          </a:p>
        </p:txBody>
      </p:sp>
      <p:sp>
        <p:nvSpPr>
          <p:cNvPr id="8" name="CaixaDeTexto 7"/>
          <p:cNvSpPr txBox="1"/>
          <p:nvPr/>
        </p:nvSpPr>
        <p:spPr>
          <a:xfrm>
            <a:off x="457200" y="1544128"/>
            <a:ext cx="1976823" cy="342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tx1"/>
                </a:solidFill>
              </a:rPr>
              <a:t>Formato do informe</a:t>
            </a:r>
            <a:endParaRPr lang="es-ES" dirty="0">
              <a:solidFill>
                <a:schemeClr val="tx1"/>
              </a:solidFill>
            </a:endParaRPr>
          </a:p>
        </p:txBody>
      </p:sp>
      <p:graphicFrame>
        <p:nvGraphicFramePr>
          <p:cNvPr id="2" name="Obje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91091"/>
              </p:ext>
            </p:extLst>
          </p:nvPr>
        </p:nvGraphicFramePr>
        <p:xfrm>
          <a:off x="2562667" y="1242204"/>
          <a:ext cx="5499576" cy="51499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PHOTO-PAINT" r:id="rId3" imgW="6492240" imgH="6080760" progId="CorelPHOTOPAINT.Image.17">
                  <p:embed/>
                </p:oleObj>
              </mc:Choice>
              <mc:Fallback>
                <p:oleObj name="PHOTO-PAINT" r:id="rId3" imgW="6492240" imgH="6080760" progId="CorelPHOTOPAINT.Image.1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62667" y="1242204"/>
                        <a:ext cx="5499576" cy="51499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553926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aton_Template">
  <a:themeElements>
    <a:clrScheme name="photo_template_june2008 1">
      <a:dk1>
        <a:srgbClr val="000000"/>
      </a:dk1>
      <a:lt1>
        <a:srgbClr val="FFFFFF"/>
      </a:lt1>
      <a:dk2>
        <a:srgbClr val="0067CD"/>
      </a:dk2>
      <a:lt2>
        <a:srgbClr val="800080"/>
      </a:lt2>
      <a:accent1>
        <a:srgbClr val="00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E70000"/>
      </a:accent6>
      <a:hlink>
        <a:srgbClr val="FF9900"/>
      </a:hlink>
      <a:folHlink>
        <a:srgbClr val="FFFF00"/>
      </a:folHlink>
    </a:clrScheme>
    <a:fontScheme name="photo_template_june20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3367CD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3367CD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hoto_template_june2008 1">
        <a:dk1>
          <a:srgbClr val="000000"/>
        </a:dk1>
        <a:lt1>
          <a:srgbClr val="FFFFFF"/>
        </a:lt1>
        <a:dk2>
          <a:srgbClr val="0067CD"/>
        </a:dk2>
        <a:lt2>
          <a:srgbClr val="800080"/>
        </a:lt2>
        <a:accent1>
          <a:srgbClr val="00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E70000"/>
        </a:accent6>
        <a:hlink>
          <a:srgbClr val="FF99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Eaton_Template</Template>
  <TotalTime>7076</TotalTime>
  <Words>113</Words>
  <Application>Microsoft Office PowerPoint</Application>
  <PresentationFormat>Apresentação na tela (4:3)</PresentationFormat>
  <Paragraphs>38</Paragraphs>
  <Slides>18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20" baseType="lpstr">
      <vt:lpstr>Eaton_Template</vt:lpstr>
      <vt:lpstr>PHOTO-PAINT</vt:lpstr>
      <vt:lpstr>ServiceRanger Informes de Servicio</vt:lpstr>
      <vt:lpstr>ServiceRanger ServiceRanger4 – Relatórios de Serviço</vt:lpstr>
      <vt:lpstr>ServiceRanger ServiceRanger4 – Relatórios de Serviço</vt:lpstr>
      <vt:lpstr>ServiceRanger ServiceRanger4 – Relatórios de Serviço</vt:lpstr>
      <vt:lpstr>ServiceRanger ServiceRanger4 – Relatórios de Serviço</vt:lpstr>
      <vt:lpstr>ServiceRanger ServiceRanger4 – Relatórios de Serviço</vt:lpstr>
      <vt:lpstr>ServiceRanger ServiceRanger4 – Relatórios de Serviço</vt:lpstr>
      <vt:lpstr>ServiceRanger ServiceRanger4 – Relatórios de Serviço</vt:lpstr>
      <vt:lpstr>ServiceRanger ServiceRanger4 – Relatórios de Serviço</vt:lpstr>
      <vt:lpstr>ServiceRanger ServiceRanger4 – Relatórios de Serviço</vt:lpstr>
      <vt:lpstr>ServiceRanger ServiceRanger4 – Relatórios de Serviço</vt:lpstr>
      <vt:lpstr>ServiceRanger ServiceRanger4 – Relatórios de Serviço</vt:lpstr>
      <vt:lpstr>ServiceRanger ServiceRanger4 – Relatórios de Serviço</vt:lpstr>
      <vt:lpstr>ServiceRanger ServiceRanger4 – Relatórios de Serviço</vt:lpstr>
      <vt:lpstr>ServiceRanger ServiceRanger4 – Relatórios de Serviço</vt:lpstr>
      <vt:lpstr>ServiceRanger ServiceRanger4 – Relatórios de Serviço</vt:lpstr>
      <vt:lpstr>ServiceRanger ServiceRanger4 – Relatórios de Serviço</vt:lpstr>
      <vt:lpstr>Apresentação do PowerPoint</vt:lpstr>
    </vt:vector>
  </TitlesOfParts>
  <Company>Eaton Corp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Daimler – Eaton Portoflio</dc:title>
  <dc:creator>Bak, Michal</dc:creator>
  <cp:lastModifiedBy>Sanches, Francisco P</cp:lastModifiedBy>
  <cp:revision>533</cp:revision>
  <cp:lastPrinted>2014-05-28T18:46:13Z</cp:lastPrinted>
  <dcterms:created xsi:type="dcterms:W3CDTF">2013-06-03T16:31:52Z</dcterms:created>
  <dcterms:modified xsi:type="dcterms:W3CDTF">2016-05-22T16:51:16Z</dcterms:modified>
</cp:coreProperties>
</file>